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sldIdLst>
    <p:sldId id="256" r:id="rId2"/>
    <p:sldId id="257" r:id="rId3"/>
    <p:sldId id="258" r:id="rId4"/>
    <p:sldId id="287" r:id="rId5"/>
    <p:sldId id="329" r:id="rId6"/>
    <p:sldId id="259" r:id="rId7"/>
    <p:sldId id="260" r:id="rId8"/>
    <p:sldId id="326" r:id="rId9"/>
    <p:sldId id="327" r:id="rId10"/>
    <p:sldId id="328" r:id="rId11"/>
    <p:sldId id="261" r:id="rId12"/>
    <p:sldId id="262" r:id="rId13"/>
    <p:sldId id="263" r:id="rId14"/>
    <p:sldId id="270" r:id="rId15"/>
    <p:sldId id="273" r:id="rId16"/>
    <p:sldId id="274" r:id="rId17"/>
    <p:sldId id="275" r:id="rId18"/>
    <p:sldId id="339" r:id="rId19"/>
    <p:sldId id="277" r:id="rId20"/>
    <p:sldId id="278" r:id="rId21"/>
    <p:sldId id="279" r:id="rId22"/>
    <p:sldId id="276"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304" r:id="rId39"/>
    <p:sldId id="303" r:id="rId40"/>
    <p:sldId id="305" r:id="rId41"/>
    <p:sldId id="306" r:id="rId42"/>
    <p:sldId id="307" r:id="rId43"/>
    <p:sldId id="309" r:id="rId44"/>
    <p:sldId id="308" r:id="rId45"/>
    <p:sldId id="310" r:id="rId46"/>
    <p:sldId id="311" r:id="rId47"/>
    <p:sldId id="296" r:id="rId48"/>
    <p:sldId id="297" r:id="rId49"/>
    <p:sldId id="298" r:id="rId50"/>
    <p:sldId id="299" r:id="rId51"/>
    <p:sldId id="300" r:id="rId52"/>
    <p:sldId id="302" r:id="rId53"/>
    <p:sldId id="336" r:id="rId54"/>
    <p:sldId id="332" r:id="rId55"/>
    <p:sldId id="333" r:id="rId56"/>
    <p:sldId id="337" r:id="rId57"/>
    <p:sldId id="335" r:id="rId58"/>
    <p:sldId id="334" r:id="rId59"/>
    <p:sldId id="312" r:id="rId60"/>
    <p:sldId id="313" r:id="rId61"/>
    <p:sldId id="314" r:id="rId62"/>
    <p:sldId id="315" r:id="rId63"/>
    <p:sldId id="319" r:id="rId64"/>
    <p:sldId id="316" r:id="rId65"/>
    <p:sldId id="317" r:id="rId66"/>
    <p:sldId id="318" r:id="rId67"/>
    <p:sldId id="320" r:id="rId68"/>
    <p:sldId id="321" r:id="rId69"/>
    <p:sldId id="322" r:id="rId70"/>
    <p:sldId id="323" r:id="rId71"/>
    <p:sldId id="324" r:id="rId72"/>
    <p:sldId id="325" r:id="rId73"/>
    <p:sldId id="340" r:id="rId74"/>
    <p:sldId id="330" r:id="rId75"/>
    <p:sldId id="341" r:id="rId76"/>
    <p:sldId id="331" r:id="rId77"/>
    <p:sldId id="266" r:id="rId78"/>
    <p:sldId id="342" r:id="rId79"/>
    <p:sldId id="271" r:id="rId80"/>
    <p:sldId id="267" r:id="rId81"/>
    <p:sldId id="272" r:id="rId82"/>
    <p:sldId id="268" r:id="rId83"/>
    <p:sldId id="269"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8AED5F-CB08-486E-9A11-4FCF935F89DF}" type="datetimeFigureOut">
              <a:rPr lang="fa-IR" smtClean="0"/>
              <a:t>07/26/1438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254F0DE-EF85-4E3A-817F-F2B337D888E2}" type="slidenum">
              <a:rPr lang="fa-IR" smtClean="0"/>
              <a:t>‹#›</a:t>
            </a:fld>
            <a:endParaRPr lang="fa-IR"/>
          </a:p>
        </p:txBody>
      </p:sp>
    </p:spTree>
    <p:extLst>
      <p:ext uri="{BB962C8B-B14F-4D97-AF65-F5344CB8AC3E}">
        <p14:creationId xmlns:p14="http://schemas.microsoft.com/office/powerpoint/2010/main" val="11480556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227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60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98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07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26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D8BD707-D9CF-40AE-B4C6-C98DA3205C09}" type="datetimeFigureOut">
              <a:rPr lang="en-US" smtClean="0"/>
              <a:pPr/>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37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D8BD707-D9CF-40AE-B4C6-C98DA3205C09}" type="datetimeFigureOut">
              <a:rPr lang="en-US" smtClean="0"/>
              <a:pPr/>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13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D8BD707-D9CF-40AE-B4C6-C98DA3205C09}" type="datetimeFigureOut">
              <a:rPr lang="en-US" smtClean="0"/>
              <a:pPr/>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882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6074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218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69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4/22/2017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432394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2400"/>
            <a:ext cx="7772400" cy="2895600"/>
          </a:xfrm>
        </p:spPr>
        <p:txBody>
          <a:bodyPr/>
          <a:lstStyle/>
          <a:p>
            <a:r>
              <a:rPr lang="en-US" dirty="0" smtClean="0"/>
              <a:t>Ihio.gov.ir</a:t>
            </a:r>
            <a:endParaRPr lang="fa-IR" dirty="0"/>
          </a:p>
        </p:txBody>
      </p:sp>
      <p:sp>
        <p:nvSpPr>
          <p:cNvPr id="3" name="Subtitle 2"/>
          <p:cNvSpPr>
            <a:spLocks noGrp="1"/>
          </p:cNvSpPr>
          <p:nvPr>
            <p:ph type="subTitle" idx="1"/>
          </p:nvPr>
        </p:nvSpPr>
        <p:spPr>
          <a:xfrm>
            <a:off x="1371600" y="3429000"/>
            <a:ext cx="6400800" cy="3124200"/>
          </a:xfrm>
        </p:spPr>
        <p:txBody>
          <a:bodyPr/>
          <a:lstStyle/>
          <a:p>
            <a:r>
              <a:rPr lang="en-US" dirty="0" smtClean="0">
                <a:solidFill>
                  <a:srgbClr val="FF0000"/>
                </a:solidFill>
              </a:rPr>
              <a:t> </a:t>
            </a:r>
            <a:r>
              <a:rPr lang="fa-IR" dirty="0" smtClean="0">
                <a:solidFill>
                  <a:srgbClr val="FF0000"/>
                </a:solidFill>
              </a:rPr>
              <a:t>آدرس سایت سامانه تائید اینترنتی دارو</a:t>
            </a:r>
            <a:endParaRPr lang="fa-IR" dirty="0">
              <a:solidFill>
                <a:srgbClr val="FF0000"/>
              </a:solidFill>
            </a:endParaRPr>
          </a:p>
        </p:txBody>
      </p:sp>
      <p:pic>
        <p:nvPicPr>
          <p:cNvPr id="1026" name="Picture 2" descr="C:\Users\r.shafiei\Desktop\T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055"/>
            <a:ext cx="88487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73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992562"/>
          </a:xfrm>
        </p:spPr>
        <p:txBody>
          <a:bodyPr/>
          <a:lstStyle/>
          <a:p>
            <a:endParaRPr lang="fa-IR" dirty="0"/>
          </a:p>
        </p:txBody>
      </p:sp>
      <p:sp>
        <p:nvSpPr>
          <p:cNvPr id="3" name="Content Placeholder 2"/>
          <p:cNvSpPr>
            <a:spLocks noGrp="1"/>
          </p:cNvSpPr>
          <p:nvPr>
            <p:ph idx="1"/>
          </p:nvPr>
        </p:nvSpPr>
        <p:spPr>
          <a:xfrm>
            <a:off x="152400" y="4343400"/>
            <a:ext cx="8534400" cy="2362200"/>
          </a:xfrm>
        </p:spPr>
        <p:txBody>
          <a:bodyPr/>
          <a:lstStyle/>
          <a:p>
            <a:pPr marL="0" indent="0">
              <a:buNone/>
            </a:pPr>
            <a:r>
              <a:rPr lang="fa-IR" sz="2400" dirty="0" smtClean="0"/>
              <a:t> با کلیک روی </a:t>
            </a:r>
            <a:r>
              <a:rPr lang="fa-IR" dirty="0" smtClean="0"/>
              <a:t>(</a:t>
            </a:r>
            <a:r>
              <a:rPr lang="fa-IR" sz="1600" dirty="0" smtClean="0">
                <a:solidFill>
                  <a:srgbClr val="FF0000"/>
                </a:solidFill>
              </a:rPr>
              <a:t>سه مستطیل کوچک- در ستون تاریخ اعمال -که بصورت نمودار سبز آبی قرمز هستد </a:t>
            </a:r>
            <a:r>
              <a:rPr lang="fa-IR" dirty="0" smtClean="0"/>
              <a:t>)</a:t>
            </a:r>
            <a:r>
              <a:rPr lang="fa-IR" sz="2400" dirty="0" smtClean="0"/>
              <a:t>تمام</a:t>
            </a:r>
            <a:r>
              <a:rPr lang="fa-IR" dirty="0" smtClean="0"/>
              <a:t> </a:t>
            </a:r>
            <a:r>
              <a:rPr lang="fa-IR" sz="2400" dirty="0" smtClean="0"/>
              <a:t>تغییرات قیمت به انضمام آخرین تغییر قیمت وتاریخ آن در صفحه فوق نمایش داده میشود</a:t>
            </a:r>
            <a:endParaRPr lang="fa-IR" sz="2400" dirty="0"/>
          </a:p>
        </p:txBody>
      </p:sp>
      <p:pic>
        <p:nvPicPr>
          <p:cNvPr id="3074" name="Picture 2" descr="C:\Users\r.shafiei\Deskto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7310"/>
            <a:ext cx="8505826" cy="36450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019800" y="1644555"/>
            <a:ext cx="411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094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52800"/>
            <a:ext cx="8839200" cy="2819400"/>
          </a:xfrm>
        </p:spPr>
        <p:txBody>
          <a:bodyPr>
            <a:normAutofit/>
          </a:bodyPr>
          <a:lstStyle/>
          <a:p>
            <a:r>
              <a:rPr lang="fa-IR" dirty="0" smtClean="0"/>
              <a:t>این فایل مربوط به (سوپر وایزر)بوده که تغییرات ویا هرگونه پیام گذاری مربوط به داروخانه یا موسسه را میتواند اعمال نماید</a:t>
            </a:r>
            <a:endParaRPr lang="fa-IR" dirty="0"/>
          </a:p>
        </p:txBody>
      </p:sp>
      <p:pic>
        <p:nvPicPr>
          <p:cNvPr id="1026" name="Picture 2" descr="C:\Users\r.shafiei\Desktop\T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3773"/>
            <a:ext cx="8229600" cy="296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188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8229600" cy="2743200"/>
          </a:xfrm>
        </p:spPr>
        <p:txBody>
          <a:bodyPr>
            <a:normAutofit fontScale="90000"/>
          </a:bodyPr>
          <a:lstStyle/>
          <a:p>
            <a:r>
              <a:rPr lang="fa-IR" dirty="0" smtClean="0"/>
              <a:t>این فضا مخصوص سوپر وایزر ها ی سازمان    د رسامانه بوده که  جهت ورود اطلاعات پزشکان  یا ویرایش وپیام گذاری و... می باشد . </a:t>
            </a:r>
            <a:endParaRPr lang="fa-IR" dirty="0"/>
          </a:p>
        </p:txBody>
      </p:sp>
      <p:pic>
        <p:nvPicPr>
          <p:cNvPr id="2050" name="Picture 2" descr="C:\Users\r.shafiei\Desktop\T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158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4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r>
              <a:rPr lang="fa-IR" dirty="0" smtClean="0"/>
              <a:t>نکاتی که داروخانه ها در زمان تائید اینترنتی دارو در سامانه می بایست مورد توجه قرار دهند :</a:t>
            </a:r>
          </a:p>
          <a:p>
            <a:r>
              <a:rPr lang="fa-IR" dirty="0" smtClean="0"/>
              <a:t>1-مشخصات بیمه شده با ثبت شماره ملی </a:t>
            </a:r>
          </a:p>
          <a:p>
            <a:r>
              <a:rPr lang="fa-IR" dirty="0" smtClean="0"/>
              <a:t>نکته: نوع صندوق بیمه  بیمار را با اطلاعات اولیه ثبت شده تطبیق داده شود</a:t>
            </a:r>
          </a:p>
          <a:p>
            <a:r>
              <a:rPr lang="fa-IR" dirty="0" smtClean="0">
                <a:sym typeface="Wingdings 2"/>
              </a:rPr>
              <a:t>2-در صنوق بیماران خاص فقط داروی خاص همان صندوق قابل تائید است .بیماران خاص در سازمان بیمه سلامت بشرح زیرمیباشند:</a:t>
            </a:r>
          </a:p>
          <a:p>
            <a:r>
              <a:rPr lang="fa-IR" b="1" dirty="0" smtClean="0">
                <a:solidFill>
                  <a:srgbClr val="0070C0"/>
                </a:solidFill>
                <a:sym typeface="Wingdings 2"/>
              </a:rPr>
              <a:t>الف-پیوند کلیه(105)</a:t>
            </a:r>
          </a:p>
          <a:p>
            <a:r>
              <a:rPr lang="fa-IR" b="1" dirty="0" smtClean="0">
                <a:solidFill>
                  <a:srgbClr val="0070C0"/>
                </a:solidFill>
                <a:sym typeface="Wingdings 2"/>
              </a:rPr>
              <a:t>ب-بیماران دیالیز(104)</a:t>
            </a:r>
          </a:p>
          <a:p>
            <a:r>
              <a:rPr lang="fa-IR" b="1" dirty="0" smtClean="0">
                <a:solidFill>
                  <a:srgbClr val="0070C0"/>
                </a:solidFill>
                <a:sym typeface="Wingdings 2"/>
              </a:rPr>
              <a:t>ج-بیماران </a:t>
            </a:r>
            <a:r>
              <a:rPr lang="en-US" b="1" dirty="0" err="1" smtClean="0">
                <a:solidFill>
                  <a:srgbClr val="0070C0"/>
                </a:solidFill>
                <a:sym typeface="Wingdings 2"/>
              </a:rPr>
              <a:t>ms</a:t>
            </a:r>
            <a:r>
              <a:rPr lang="fa-IR" b="1" dirty="0" smtClean="0">
                <a:solidFill>
                  <a:srgbClr val="0070C0"/>
                </a:solidFill>
                <a:sym typeface="Wingdings 2"/>
              </a:rPr>
              <a:t> (103)</a:t>
            </a:r>
          </a:p>
          <a:p>
            <a:r>
              <a:rPr lang="fa-IR" b="1" dirty="0" smtClean="0">
                <a:solidFill>
                  <a:srgbClr val="0070C0"/>
                </a:solidFill>
                <a:sym typeface="Wingdings 2"/>
              </a:rPr>
              <a:t>پ-بیماران هموفیلی (102)</a:t>
            </a:r>
          </a:p>
          <a:p>
            <a:r>
              <a:rPr lang="fa-IR" b="1" dirty="0" smtClean="0">
                <a:solidFill>
                  <a:srgbClr val="0070C0"/>
                </a:solidFill>
                <a:sym typeface="Wingdings 2"/>
              </a:rPr>
              <a:t>ث--بیماران تالاسمی(101) </a:t>
            </a:r>
          </a:p>
          <a:p>
            <a:pPr marL="0" indent="0">
              <a:buNone/>
            </a:pPr>
            <a:r>
              <a:rPr lang="fa-IR" dirty="0" smtClean="0">
                <a:sym typeface="Wingdings 2"/>
              </a:rPr>
              <a:t> </a:t>
            </a:r>
            <a:endParaRPr lang="fa-IR" dirty="0"/>
          </a:p>
        </p:txBody>
      </p:sp>
    </p:spTree>
    <p:extLst>
      <p:ext uri="{BB962C8B-B14F-4D97-AF65-F5344CB8AC3E}">
        <p14:creationId xmlns:p14="http://schemas.microsoft.com/office/powerpoint/2010/main" val="426574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03" y="3449472"/>
            <a:ext cx="8229600" cy="3256128"/>
          </a:xfrm>
        </p:spPr>
        <p:txBody>
          <a:bodyPr/>
          <a:lstStyle/>
          <a:p>
            <a:r>
              <a:rPr lang="fa-IR" dirty="0" smtClean="0"/>
              <a:t/>
            </a:r>
            <a:br>
              <a:rPr lang="fa-IR" dirty="0" smtClean="0"/>
            </a:br>
            <a:endParaRPr lang="fa-IR" dirty="0"/>
          </a:p>
        </p:txBody>
      </p:sp>
      <p:sp>
        <p:nvSpPr>
          <p:cNvPr id="3" name="Content Placeholder 2"/>
          <p:cNvSpPr>
            <a:spLocks noGrp="1"/>
          </p:cNvSpPr>
          <p:nvPr>
            <p:ph idx="1"/>
          </p:nvPr>
        </p:nvSpPr>
        <p:spPr>
          <a:xfrm>
            <a:off x="457200" y="3480178"/>
            <a:ext cx="8229600" cy="3225421"/>
          </a:xfrm>
        </p:spPr>
        <p:txBody>
          <a:bodyPr/>
          <a:lstStyle/>
          <a:p>
            <a:pPr marL="0" indent="0">
              <a:buNone/>
            </a:pPr>
            <a:r>
              <a:rPr lang="fa-IR" dirty="0" smtClean="0">
                <a:solidFill>
                  <a:srgbClr val="FF0000"/>
                </a:solidFill>
              </a:rPr>
              <a:t>دفترچه فاقد اعتبارلطفا بیمه شده به اداره کل راهنمایی گردد</a:t>
            </a:r>
          </a:p>
          <a:p>
            <a:pPr marL="0" indent="0">
              <a:buNone/>
            </a:pPr>
            <a:r>
              <a:rPr lang="fa-IR" sz="2400" dirty="0" smtClean="0"/>
              <a:t>1  -  به تاریخی که سیستم  نشان می دهد توجه شود(95/09/20)</a:t>
            </a:r>
          </a:p>
          <a:p>
            <a:pPr marL="0" indent="0">
              <a:buNone/>
            </a:pPr>
            <a:r>
              <a:rPr lang="fa-IR" sz="2400" dirty="0" smtClean="0"/>
              <a:t>2-  به تاریخ اعتبار صفحه اول دفترچه دقت شود</a:t>
            </a:r>
            <a:endParaRPr lang="fa-IR" sz="2400" dirty="0"/>
          </a:p>
          <a:p>
            <a:pPr marL="0" indent="0">
              <a:buNone/>
            </a:pPr>
            <a:r>
              <a:rPr lang="fa-IR" sz="2400" dirty="0" smtClean="0"/>
              <a:t> نکته:در صورت مغایرت </a:t>
            </a:r>
            <a:r>
              <a:rPr lang="fa-IR" sz="2400" dirty="0"/>
              <a:t>،</a:t>
            </a:r>
            <a:r>
              <a:rPr lang="fa-IR" sz="2400" dirty="0" smtClean="0"/>
              <a:t>بیمه شده  جهت تعویض دفترچه به دفاتر پیشخوان  راهنمایی گردد </a:t>
            </a:r>
          </a:p>
          <a:p>
            <a:pPr marL="0" indent="0">
              <a:buNone/>
            </a:pPr>
            <a:r>
              <a:rPr lang="fa-IR" sz="2400" dirty="0" smtClean="0"/>
              <a:t>نکته: در صورت عدم مغایرت ، بیمه شده به ادارات بیمه در  شهرستانها و یا اداره کل مراجعه نماید</a:t>
            </a:r>
            <a:endParaRPr lang="en-US" sz="2400" dirty="0" smtClean="0"/>
          </a:p>
        </p:txBody>
      </p:sp>
      <p:pic>
        <p:nvPicPr>
          <p:cNvPr id="8194" name="Picture 2" descr="C:\Users\r.shafiei\Desktop\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 y="152400"/>
            <a:ext cx="9067800" cy="340056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0800000">
            <a:off x="3966969" y="1463421"/>
            <a:ext cx="755265" cy="130330"/>
          </a:xfrm>
          <a:prstGeom prst="rightArrow">
            <a:avLst>
              <a:gd name="adj1" fmla="val 720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15922" y="1082038"/>
            <a:ext cx="457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8566939" y="4281073"/>
            <a:ext cx="54862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a:t>
            </a:r>
            <a:endParaRPr lang="fa-IR" dirty="0"/>
          </a:p>
        </p:txBody>
      </p:sp>
      <p:sp>
        <p:nvSpPr>
          <p:cNvPr id="4" name="Right Arrow 3"/>
          <p:cNvSpPr/>
          <p:nvPr/>
        </p:nvSpPr>
        <p:spPr>
          <a:xfrm rot="10800000">
            <a:off x="8848077" y="3733800"/>
            <a:ext cx="1180802" cy="117856"/>
          </a:xfrm>
          <a:prstGeom prst="rightArrow">
            <a:avLst>
              <a:gd name="adj1" fmla="val 788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5415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924800" cy="4419600"/>
          </a:xfrm>
        </p:spPr>
        <p:txBody>
          <a:bodyPr>
            <a:normAutofit fontScale="90000"/>
          </a:bodyPr>
          <a:lstStyle/>
          <a:p>
            <a:r>
              <a:rPr lang="fa-IR" sz="3600" dirty="0" smtClean="0"/>
              <a:t>کد نظام پزشکی پیدا نمی شود؟</a:t>
            </a:r>
            <a:r>
              <a:rPr lang="fa-IR" sz="2400" dirty="0"/>
              <a:t/>
            </a:r>
            <a:br>
              <a:rPr lang="fa-IR" sz="2400" dirty="0"/>
            </a:br>
            <a:r>
              <a:rPr lang="fa-IR" sz="2400" dirty="0" smtClean="0"/>
              <a:t/>
            </a:r>
            <a:br>
              <a:rPr lang="fa-IR" sz="2400" dirty="0" smtClean="0"/>
            </a:br>
            <a:r>
              <a:rPr lang="fa-IR" sz="2400" dirty="0" smtClean="0"/>
              <a:t>          1-راهنمایی بیمه شده به ادارت بیمه سلامت شهرستان یا اداره کل بیمه سلامت</a:t>
            </a:r>
            <a:br>
              <a:rPr lang="fa-IR" sz="2400" dirty="0" smtClean="0"/>
            </a:br>
            <a:r>
              <a:rPr lang="fa-IR" sz="2400" dirty="0" smtClean="0"/>
              <a:t>2-اقدام لازم توسط سوپر وایزر تیم  تائید دارو در واحد اسناد پزشکی</a:t>
            </a:r>
            <a:br>
              <a:rPr lang="fa-IR" sz="2400" dirty="0" smtClean="0"/>
            </a:br>
            <a:r>
              <a:rPr lang="fa-IR" sz="2400" dirty="0" smtClean="0">
                <a:solidFill>
                  <a:schemeClr val="accent3">
                    <a:lumMod val="50000"/>
                  </a:schemeClr>
                </a:solidFill>
              </a:rPr>
              <a:t>نکته: درشهرستانها </a:t>
            </a:r>
            <a:r>
              <a:rPr lang="fa-IR" sz="2400" dirty="0">
                <a:solidFill>
                  <a:schemeClr val="accent3">
                    <a:lumMod val="50000"/>
                  </a:schemeClr>
                </a:solidFill>
              </a:rPr>
              <a:t>،</a:t>
            </a:r>
            <a:r>
              <a:rPr lang="fa-IR" sz="2400" dirty="0" smtClean="0">
                <a:solidFill>
                  <a:schemeClr val="accent3">
                    <a:lumMod val="50000"/>
                  </a:schemeClr>
                </a:solidFill>
              </a:rPr>
              <a:t>رئیس اداره طی تماس با سوپروایزر اداره کل نسبت به رفع مشکل اقدام می نماید . </a:t>
            </a:r>
            <a:r>
              <a:rPr lang="fa-IR" sz="2400" dirty="0" smtClean="0"/>
              <a:t/>
            </a:r>
            <a:br>
              <a:rPr lang="fa-IR" sz="2400" dirty="0" smtClean="0"/>
            </a:br>
            <a:r>
              <a:rPr lang="fa-IR" sz="2400" dirty="0" smtClean="0">
                <a:solidFill>
                  <a:srgbClr val="FF0000"/>
                </a:solidFill>
              </a:rPr>
              <a:t>نکته:سوپروایزر تیم با توجه به فضای قابل دسترس در پلان شماره 7 با توجه به ضوابط(استعلام از سامانه نظام پزشکی )اقدام به ورود اطلاعات  می کند</a:t>
            </a:r>
            <a:r>
              <a:rPr lang="fa-IR" sz="2400" dirty="0" smtClean="0"/>
              <a:t/>
            </a:r>
            <a:br>
              <a:rPr lang="fa-IR" sz="2400" dirty="0" smtClean="0"/>
            </a:br>
            <a:r>
              <a:rPr lang="fa-IR" sz="2400" dirty="0" smtClean="0"/>
              <a:t/>
            </a:r>
            <a:br>
              <a:rPr lang="fa-IR" sz="2400" dirty="0" smtClean="0"/>
            </a:br>
            <a:r>
              <a:rPr lang="fa-IR" sz="2400" dirty="0"/>
              <a:t/>
            </a:r>
            <a:br>
              <a:rPr lang="fa-IR" sz="2400" dirty="0"/>
            </a:br>
            <a:r>
              <a:rPr lang="fa-IR" sz="2400" dirty="0" smtClean="0"/>
              <a:t/>
            </a:r>
            <a:br>
              <a:rPr lang="fa-IR" sz="2400" dirty="0" smtClean="0"/>
            </a:br>
            <a:r>
              <a:rPr lang="fa-IR" sz="2400" dirty="0"/>
              <a:t> </a:t>
            </a:r>
          </a:p>
        </p:txBody>
      </p:sp>
      <p:pic>
        <p:nvPicPr>
          <p:cNvPr id="1026" name="Picture 2" descr="C:\Users\r.shafiei\Desktop\opp.JPG"/>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447800" y="152401"/>
            <a:ext cx="6785809"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4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0"/>
            <a:ext cx="8315491" cy="2895600"/>
          </a:xfrm>
        </p:spPr>
        <p:txBody>
          <a:bodyPr>
            <a:normAutofit/>
          </a:bodyPr>
          <a:lstStyle/>
          <a:p>
            <a:r>
              <a:rPr lang="fa-IR" sz="2800" dirty="0" smtClean="0"/>
              <a:t>سقف تعدای مجاز اپراتورهای داروخانه برابر تعدادی است که سیستم  تائید اینترنتی به کاربراجازه میدهد(</a:t>
            </a:r>
            <a:r>
              <a:rPr lang="fa-IR" sz="2000" dirty="0" smtClean="0"/>
              <a:t>د رمثال بالا از تعداد تجویزی 400عدد کپسول پانکراتین فقط 270عدد توسط داروخانه از نظر تعدادقابل تائید است</a:t>
            </a:r>
            <a:r>
              <a:rPr lang="fa-IR" sz="2800" dirty="0" smtClean="0"/>
              <a:t>)</a:t>
            </a:r>
            <a:br>
              <a:rPr lang="fa-IR" sz="2800" dirty="0" smtClean="0"/>
            </a:br>
            <a:r>
              <a:rPr lang="fa-IR" sz="2800" b="1" i="1" u="sng" dirty="0" smtClean="0"/>
              <a:t>نکات زیر را دقیقا مورد توجه قرار دهید</a:t>
            </a:r>
            <a:endParaRPr lang="fa-IR" sz="2800" b="1" i="1" u="sng" dirty="0"/>
          </a:p>
        </p:txBody>
      </p:sp>
      <p:sp>
        <p:nvSpPr>
          <p:cNvPr id="3" name="Content Placeholder 2"/>
          <p:cNvSpPr>
            <a:spLocks noGrp="1"/>
          </p:cNvSpPr>
          <p:nvPr>
            <p:ph idx="1"/>
          </p:nvPr>
        </p:nvSpPr>
        <p:spPr>
          <a:xfrm>
            <a:off x="8806217" y="4258101"/>
            <a:ext cx="1911873" cy="1272654"/>
          </a:xfrm>
        </p:spPr>
        <p:txBody>
          <a:bodyPr>
            <a:normAutofit/>
          </a:bodyPr>
          <a:lstStyle/>
          <a:p>
            <a:pPr marL="0" indent="0">
              <a:buNone/>
            </a:pPr>
            <a:r>
              <a:rPr lang="fa-IR" dirty="0" smtClean="0"/>
              <a:t>  </a:t>
            </a:r>
          </a:p>
        </p:txBody>
      </p:sp>
      <p:pic>
        <p:nvPicPr>
          <p:cNvPr id="2050" name="Picture 2" descr="C:\Users\r.shafiei\Desktop\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94398"/>
            <a:ext cx="8985962" cy="361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23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1596"/>
            <a:ext cx="8229600" cy="2106803"/>
          </a:xfrm>
        </p:spPr>
        <p:txBody>
          <a:bodyPr>
            <a:normAutofit fontScale="90000"/>
          </a:bodyPr>
          <a:lstStyle/>
          <a:p>
            <a:r>
              <a:rPr lang="fa-IR" dirty="0" smtClean="0"/>
              <a:t>توجه </a:t>
            </a:r>
            <a:br>
              <a:rPr lang="fa-IR" dirty="0" smtClean="0"/>
            </a:br>
            <a:r>
              <a:rPr lang="fa-IR" sz="2200" dirty="0" smtClean="0"/>
              <a:t> پیام فوق به این معنا ست که:</a:t>
            </a:r>
            <a:br>
              <a:rPr lang="fa-IR" sz="2200" dirty="0" smtClean="0"/>
            </a:br>
            <a:r>
              <a:rPr lang="fa-IR" sz="2200" dirty="0" smtClean="0"/>
              <a:t>کاربر داروخانه از تعداد تجویزی 300عدد قرص </a:t>
            </a:r>
            <a:r>
              <a:rPr lang="en-US" sz="2200" dirty="0" smtClean="0"/>
              <a:t>ASA</a:t>
            </a:r>
            <a:r>
              <a:rPr lang="fa-IR" sz="2200" dirty="0" smtClean="0"/>
              <a:t>فقط تعداد200عدد را میتواند تائید بگیرد.</a:t>
            </a:r>
            <a:br>
              <a:rPr lang="fa-IR" sz="2200" dirty="0" smtClean="0"/>
            </a:br>
            <a:r>
              <a:rPr lang="fa-IR" sz="2200" dirty="0" smtClean="0"/>
              <a:t>نکته : اگر بیمه شده رضایت برای تعداد دارویی که داروخانه می تواند تایید کند را داشت لذا کاربر داروخانه علیرغم پیام موجود، میتواند تعداد درخواستی را ثبت کندو </a:t>
            </a:r>
            <a:br>
              <a:rPr lang="fa-IR" sz="2200" dirty="0" smtClean="0"/>
            </a:br>
            <a:r>
              <a:rPr lang="en-US" sz="2200" dirty="0" smtClean="0"/>
              <a:t> Ok</a:t>
            </a:r>
            <a:r>
              <a:rPr lang="fa-IR" sz="2200" dirty="0" smtClean="0"/>
              <a:t> را کلیک وسپس بقیه داروها را ثبت نماید ( پیام توجه حذف می شود . )</a:t>
            </a:r>
            <a:r>
              <a:rPr lang="fa-IR" sz="2800" dirty="0" smtClean="0"/>
              <a:t/>
            </a:r>
            <a:br>
              <a:rPr lang="fa-IR" sz="2800" dirty="0" smtClean="0"/>
            </a:br>
            <a:r>
              <a:rPr lang="fa-IR" dirty="0" smtClean="0"/>
              <a:t/>
            </a:r>
            <a:br>
              <a:rPr lang="fa-IR" dirty="0" smtClean="0"/>
            </a:br>
            <a:endParaRPr lang="fa-IR" dirty="0"/>
          </a:p>
        </p:txBody>
      </p:sp>
      <p:sp>
        <p:nvSpPr>
          <p:cNvPr id="3" name="Content Placeholder 2"/>
          <p:cNvSpPr>
            <a:spLocks noGrp="1"/>
          </p:cNvSpPr>
          <p:nvPr>
            <p:ph idx="1"/>
          </p:nvPr>
        </p:nvSpPr>
        <p:spPr>
          <a:xfrm>
            <a:off x="1143000" y="2286000"/>
            <a:ext cx="4876800" cy="533400"/>
          </a:xfrm>
        </p:spPr>
        <p:txBody>
          <a:bodyPr>
            <a:normAutofit lnSpcReduction="10000"/>
          </a:bodyPr>
          <a:lstStyle/>
          <a:p>
            <a:endParaRPr lang="fa-IR" dirty="0"/>
          </a:p>
        </p:txBody>
      </p:sp>
      <p:pic>
        <p:nvPicPr>
          <p:cNvPr id="3074" name="Picture 2" descr="C:\Users\r.shafiei\Deskto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79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52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 مثال زیر توجه کنید</a:t>
            </a:r>
            <a:endParaRPr lang="fa-IR" dirty="0"/>
          </a:p>
        </p:txBody>
      </p:sp>
      <p:sp>
        <p:nvSpPr>
          <p:cNvPr id="3" name="Content Placeholder 2"/>
          <p:cNvSpPr>
            <a:spLocks noGrp="1"/>
          </p:cNvSpPr>
          <p:nvPr>
            <p:ph idx="1"/>
          </p:nvPr>
        </p:nvSpPr>
        <p:spPr/>
        <p:txBody>
          <a:bodyPr/>
          <a:lstStyle/>
          <a:p>
            <a:r>
              <a:rPr lang="fa-IR" dirty="0" smtClean="0"/>
              <a:t>بیمار با نسخه ی د ارویی به شرح زیر به داروخانه مراجعه میکند:</a:t>
            </a:r>
            <a:endParaRPr lang="fa-IR" dirty="0"/>
          </a:p>
        </p:txBody>
      </p:sp>
    </p:spTree>
    <p:extLst>
      <p:ext uri="{BB962C8B-B14F-4D97-AF65-F5344CB8AC3E}">
        <p14:creationId xmlns:p14="http://schemas.microsoft.com/office/powerpoint/2010/main" val="187936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0"/>
            <a:ext cx="8229600" cy="2590800"/>
          </a:xfrm>
        </p:spPr>
        <p:txBody>
          <a:bodyPr>
            <a:normAutofit/>
          </a:bodyPr>
          <a:lstStyle/>
          <a:p>
            <a:r>
              <a:rPr lang="fa-IR" sz="2400" dirty="0" smtClean="0"/>
              <a:t>اقلام دارویی مورد تائید در داروخانه که میتواند بیمار فوق دریافت کند به شرح زیر است:</a:t>
            </a:r>
            <a:br>
              <a:rPr lang="fa-IR" sz="2400" dirty="0" smtClean="0"/>
            </a:br>
            <a:r>
              <a:rPr lang="fa-IR" sz="2400" dirty="0" smtClean="0"/>
              <a:t>                        1-فوروزماید 10میلی گرم(30عدد از 40عدد درخواستی )</a:t>
            </a:r>
            <a:r>
              <a:rPr lang="fa-IR" sz="2400" dirty="0"/>
              <a:t/>
            </a:r>
            <a:br>
              <a:rPr lang="fa-IR" sz="2400" dirty="0"/>
            </a:br>
            <a:r>
              <a:rPr lang="fa-IR" sz="2400" dirty="0" smtClean="0"/>
              <a:t>  2-نیتروگلیسیرین 2/6 (300عدد کامل</a:t>
            </a:r>
            <a:r>
              <a:rPr lang="fa-IR" sz="2400" dirty="0"/>
              <a:t>)</a:t>
            </a:r>
            <a:r>
              <a:rPr lang="fa-IR" sz="2400" dirty="0" smtClean="0"/>
              <a:t/>
            </a:r>
            <a:br>
              <a:rPr lang="fa-IR" sz="2400" dirty="0" smtClean="0"/>
            </a:br>
            <a:r>
              <a:rPr lang="fa-IR" sz="2400" dirty="0" smtClean="0"/>
              <a:t>                            3-</a:t>
            </a:r>
            <a:r>
              <a:rPr lang="en-US" sz="2400" dirty="0" smtClean="0"/>
              <a:t>	ASA</a:t>
            </a:r>
            <a:r>
              <a:rPr lang="fa-IR" sz="2400" dirty="0" smtClean="0"/>
              <a:t>200عدد از 300عدد درخواستی توسط پزشک</a:t>
            </a:r>
            <a:endParaRPr lang="fa-IR" sz="2400" dirty="0"/>
          </a:p>
        </p:txBody>
      </p:sp>
      <p:pic>
        <p:nvPicPr>
          <p:cNvPr id="5122" name="Picture 2" descr="C:\Users\r.shafiei\Desktop\O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3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229600" cy="1143000"/>
          </a:xfrm>
        </p:spPr>
        <p:txBody>
          <a:bodyPr>
            <a:normAutofit fontScale="90000"/>
          </a:bodyPr>
          <a:lstStyle/>
          <a:p>
            <a:r>
              <a:rPr lang="en-US" sz="2000" dirty="0" smtClean="0"/>
              <a:t/>
            </a:r>
            <a:br>
              <a:rPr lang="en-US" sz="2000" dirty="0" smtClean="0"/>
            </a:br>
            <a:r>
              <a:rPr lang="fa-IR" sz="3600" dirty="0" smtClean="0">
                <a:solidFill>
                  <a:srgbClr val="C00000"/>
                </a:solidFill>
              </a:rPr>
              <a:t>1-نام کاربری:کد استان  </a:t>
            </a:r>
            <a:r>
              <a:rPr lang="fa-IR" sz="3600" dirty="0">
                <a:solidFill>
                  <a:srgbClr val="C00000"/>
                </a:solidFill>
              </a:rPr>
              <a:t>-</a:t>
            </a:r>
            <a:r>
              <a:rPr lang="fa-IR" sz="3600" dirty="0" smtClean="0">
                <a:solidFill>
                  <a:srgbClr val="C00000"/>
                </a:solidFill>
              </a:rPr>
              <a:t> کد جدید موسسه</a:t>
            </a:r>
            <a:br>
              <a:rPr lang="fa-IR" sz="3600" dirty="0" smtClean="0">
                <a:solidFill>
                  <a:srgbClr val="C00000"/>
                </a:solidFill>
              </a:rPr>
            </a:br>
            <a:r>
              <a:rPr lang="fa-IR" sz="3600" dirty="0" smtClean="0">
                <a:solidFill>
                  <a:srgbClr val="C00000"/>
                </a:solidFill>
              </a:rPr>
              <a:t>توجه:کد استان استان گیلان(01) میباشد </a:t>
            </a:r>
            <a:r>
              <a:rPr lang="fa-IR" sz="2000" dirty="0" smtClean="0"/>
              <a:t/>
            </a:r>
            <a:br>
              <a:rPr lang="fa-IR" sz="2000" dirty="0" smtClean="0"/>
            </a:br>
            <a:endParaRPr lang="fa-IR" sz="2000" dirty="0"/>
          </a:p>
        </p:txBody>
      </p:sp>
      <p:pic>
        <p:nvPicPr>
          <p:cNvPr id="2050" name="Picture 2" descr="C:\Users\r.shafiei\Desktop\T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09" y="-228600"/>
            <a:ext cx="9067800" cy="472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4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sz="2000" dirty="0" smtClean="0"/>
              <a:t>در صورتی که بیمه شده اصرار به دریافت کامل همه داروهای تجویزی توسط پزشک معالج را دارد ،داروخانه باید بیمه شده را به اداره بیمه شهرستان یا اداره کل بیمه سلامت راهنمایی کند</a:t>
            </a:r>
          </a:p>
          <a:p>
            <a:r>
              <a:rPr lang="fa-IR" sz="2000" dirty="0" smtClean="0"/>
              <a:t>نکته:افزایش سهمیه بیشتر از تعداد در خواستی فقط  توسط سوپر وایزر اداره کل امکان پذیر است لذا ادارات شهرستان می بایست با سوپروایزر اداره کل تماس بگیرند.</a:t>
            </a:r>
          </a:p>
          <a:p>
            <a:r>
              <a:rPr lang="fa-IR" sz="2000" dirty="0" smtClean="0"/>
              <a:t>سوپر وایزر اداره کل با هماهنگی مسئول مافوق (ریئس اداره اسناد یا کارشناس مسئول ویا معاون اداره کل )با توجه به ضوابط اقدام به افزایش تعدادی دارو با توجه به درخواست پزشک  میکند.</a:t>
            </a:r>
          </a:p>
          <a:p>
            <a:r>
              <a:rPr lang="fa-IR" sz="2000" dirty="0" smtClean="0"/>
              <a:t>نسخه تائید شده توسط سوپروایزر به شکل زیر خواهد بود:</a:t>
            </a:r>
          </a:p>
          <a:p>
            <a:endParaRPr lang="fa-IR" dirty="0"/>
          </a:p>
        </p:txBody>
      </p:sp>
    </p:spTree>
    <p:extLst>
      <p:ext uri="{BB962C8B-B14F-4D97-AF65-F5344CB8AC3E}">
        <p14:creationId xmlns:p14="http://schemas.microsoft.com/office/powerpoint/2010/main" val="196864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914400"/>
          </a:xfrm>
        </p:spPr>
        <p:txBody>
          <a:bodyPr>
            <a:normAutofit fontScale="90000"/>
          </a:bodyPr>
          <a:lstStyle/>
          <a:p>
            <a:r>
              <a:rPr lang="fa-IR" sz="3200" dirty="0" smtClean="0"/>
              <a:t>نسخه متناسب با تعداد درخواستی پزشک توسط سوپروایزر ویرایش گردید.</a:t>
            </a:r>
            <a:endParaRPr lang="fa-IR" sz="3200" dirty="0"/>
          </a:p>
        </p:txBody>
      </p:sp>
      <p:pic>
        <p:nvPicPr>
          <p:cNvPr id="6146" name="Picture 2" descr="C:\Users\r.shafiei\Desktop\O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229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2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381999" cy="3886200"/>
          </a:xfrm>
        </p:spPr>
        <p:txBody>
          <a:bodyPr>
            <a:normAutofit/>
          </a:bodyPr>
          <a:lstStyle/>
          <a:p>
            <a:r>
              <a:rPr lang="fa-IR" sz="2800" dirty="0" smtClean="0"/>
              <a:t>توجه</a:t>
            </a:r>
            <a:br>
              <a:rPr lang="fa-IR" sz="2800" dirty="0" smtClean="0"/>
            </a:br>
            <a:r>
              <a:rPr lang="fa-IR" sz="2800" dirty="0" smtClean="0"/>
              <a:t>کاربر داروخانه پس از ورود اطلاعات دارویی در سیستم  متوجه میشود که تعداد دارو(قلم 4)به بیمار </a:t>
            </a:r>
            <a:br>
              <a:rPr lang="fa-IR" sz="2800" dirty="0" smtClean="0"/>
            </a:br>
            <a:r>
              <a:rPr lang="fa-IR" sz="2800" dirty="0" smtClean="0"/>
              <a:t>صفر است </a:t>
            </a:r>
            <a:br>
              <a:rPr lang="fa-IR" sz="2800" dirty="0" smtClean="0"/>
            </a:br>
            <a:r>
              <a:rPr lang="fa-IR" sz="2800" dirty="0" smtClean="0"/>
              <a:t/>
            </a:r>
            <a:br>
              <a:rPr lang="fa-IR" sz="2800" dirty="0" smtClean="0"/>
            </a:br>
            <a:r>
              <a:rPr lang="fa-IR" sz="2800" dirty="0" smtClean="0"/>
              <a:t>به مثال الف دقت کنید</a:t>
            </a:r>
            <a:endParaRPr lang="fa-IR" sz="2800" dirty="0"/>
          </a:p>
        </p:txBody>
      </p:sp>
      <p:sp>
        <p:nvSpPr>
          <p:cNvPr id="3" name="Content Placeholder 2"/>
          <p:cNvSpPr>
            <a:spLocks noGrp="1"/>
          </p:cNvSpPr>
          <p:nvPr>
            <p:ph idx="1"/>
          </p:nvPr>
        </p:nvSpPr>
        <p:spPr>
          <a:xfrm>
            <a:off x="304800" y="304800"/>
            <a:ext cx="8229600" cy="1066800"/>
          </a:xfrm>
        </p:spPr>
        <p:txBody>
          <a:bodyPr>
            <a:normAutofit/>
          </a:bodyPr>
          <a:lstStyle/>
          <a:p>
            <a:pPr marL="0" indent="0">
              <a:buNone/>
            </a:pPr>
            <a:endParaRPr lang="fa-IR" dirty="0"/>
          </a:p>
        </p:txBody>
      </p:sp>
    </p:spTree>
    <p:extLst>
      <p:ext uri="{BB962C8B-B14F-4D97-AF65-F5344CB8AC3E}">
        <p14:creationId xmlns:p14="http://schemas.microsoft.com/office/powerpoint/2010/main" val="2341773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1"/>
            <a:ext cx="8229600" cy="3048000"/>
          </a:xfrm>
        </p:spPr>
        <p:txBody>
          <a:bodyPr/>
          <a:lstStyle/>
          <a:p>
            <a:r>
              <a:rPr lang="fa-IR" sz="3200" dirty="0" smtClean="0"/>
              <a:t>ردیف4 ازنسخه تاریخ 1395/10/01 (کپسول هیدروکسی اسید )</a:t>
            </a:r>
            <a:br>
              <a:rPr lang="fa-IR" sz="3200" dirty="0" smtClean="0"/>
            </a:br>
            <a:r>
              <a:rPr lang="fa-IR" sz="3200" dirty="0" smtClean="0"/>
              <a:t>که سقف تائیدی آن د رداروخانه 270عدد است .</a:t>
            </a:r>
            <a:r>
              <a:rPr lang="fa-IR" dirty="0" smtClean="0"/>
              <a:t/>
            </a:r>
            <a:br>
              <a:rPr lang="fa-IR" dirty="0" smtClean="0"/>
            </a:br>
            <a:r>
              <a:rPr lang="fa-IR" sz="2400" dirty="0" smtClean="0"/>
              <a:t>1-این نسخه از تعداد درخواستی 90عدد دارو، عدد صفررا نشان می دهد </a:t>
            </a:r>
            <a:endParaRPr lang="fa-IR" sz="2400" dirty="0"/>
          </a:p>
        </p:txBody>
      </p:sp>
      <p:pic>
        <p:nvPicPr>
          <p:cNvPr id="1026" name="Picture 2" descr="C:\Users\r.shafiei\Desktop\مهم.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0472"/>
            <a:ext cx="8686800" cy="378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6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0"/>
            <a:ext cx="8229600" cy="762000"/>
          </a:xfrm>
        </p:spPr>
        <p:txBody>
          <a:bodyPr>
            <a:normAutofit/>
          </a:bodyPr>
          <a:lstStyle/>
          <a:p>
            <a:r>
              <a:rPr lang="fa-IR" sz="2000" dirty="0" smtClean="0"/>
              <a:t>نکته: استعلام جهت بررسی تاریخ دریافت  داروی فوق  درماههای قبل صورت می گیرد که مشاهده می شود  بیمه شده طبق نسخه مورخ 95/8/25تعداد90عدد داروی مذکوررا دریافت کرده است </a:t>
            </a:r>
            <a:endParaRPr lang="fa-IR" sz="2000" dirty="0"/>
          </a:p>
        </p:txBody>
      </p:sp>
      <p:pic>
        <p:nvPicPr>
          <p:cNvPr id="2050" name="Picture 2" descr="C:\Users\r.shafiei\Desktop\مهم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93" y="-228600"/>
            <a:ext cx="8999007"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8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62400"/>
            <a:ext cx="8229600" cy="2514600"/>
          </a:xfrm>
        </p:spPr>
        <p:txBody>
          <a:bodyPr>
            <a:normAutofit/>
          </a:bodyPr>
          <a:lstStyle/>
          <a:p>
            <a:r>
              <a:rPr lang="fa-IR" sz="2400" dirty="0" smtClean="0"/>
              <a:t>ویرایش تعداد درخواستی داروعلاوه بر اداره کل توسط ادارات شهرستان نیز  امکان پذیر می باشد . </a:t>
            </a:r>
            <a:endParaRPr lang="fa-IR" sz="2400" dirty="0"/>
          </a:p>
        </p:txBody>
      </p:sp>
      <p:pic>
        <p:nvPicPr>
          <p:cNvPr id="3074" name="Picture 2" descr="C:\Users\r.shafiei\Desktop\مهم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3604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06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71057"/>
            <a:ext cx="8229600" cy="3624943"/>
          </a:xfrm>
        </p:spPr>
        <p:txBody>
          <a:bodyPr>
            <a:normAutofit fontScale="90000"/>
          </a:bodyPr>
          <a:lstStyle/>
          <a:p>
            <a:r>
              <a:rPr lang="fa-IR" sz="3100" dirty="0" smtClean="0"/>
              <a:t>ثبت اولیه نسخه توسط داروخانه صورت گرفته</a:t>
            </a:r>
            <a:br>
              <a:rPr lang="fa-IR" sz="3100" dirty="0" smtClean="0"/>
            </a:br>
            <a:r>
              <a:rPr lang="fa-IR" sz="2400" dirty="0" smtClean="0"/>
              <a:t/>
            </a:r>
            <a:br>
              <a:rPr lang="fa-IR" sz="2400" dirty="0" smtClean="0"/>
            </a:br>
            <a:r>
              <a:rPr lang="fa-IR" sz="2400" dirty="0" smtClean="0"/>
              <a:t>که به </a:t>
            </a:r>
            <a:r>
              <a:rPr lang="fa-IR" sz="3100" dirty="0" smtClean="0"/>
              <a:t>شرح زیر می باشد :</a:t>
            </a:r>
            <a:br>
              <a:rPr lang="fa-IR" sz="3100" dirty="0" smtClean="0"/>
            </a:br>
            <a:r>
              <a:rPr lang="fa-IR" sz="3100" dirty="0" smtClean="0"/>
              <a:t/>
            </a:r>
            <a:br>
              <a:rPr lang="fa-IR" sz="3100" dirty="0" smtClean="0"/>
            </a:br>
            <a:r>
              <a:rPr lang="fa-IR" sz="2400" dirty="0"/>
              <a:t/>
            </a:r>
            <a:br>
              <a:rPr lang="fa-IR" sz="2400" dirty="0"/>
            </a:br>
            <a:r>
              <a:rPr lang="fa-IR" sz="2400" dirty="0" smtClean="0"/>
              <a:t/>
            </a:r>
            <a:br>
              <a:rPr lang="fa-IR" sz="2400" dirty="0" smtClean="0"/>
            </a:br>
            <a:r>
              <a:rPr lang="fa-IR" sz="2400" dirty="0"/>
              <a:t/>
            </a:r>
            <a:br>
              <a:rPr lang="fa-IR" sz="2400" dirty="0"/>
            </a:br>
            <a:r>
              <a:rPr lang="fa-IR" dirty="0" smtClean="0"/>
              <a:t/>
            </a:r>
            <a:br>
              <a:rPr lang="fa-IR" dirty="0" smtClean="0"/>
            </a:br>
            <a:endParaRPr lang="fa-IR" dirty="0"/>
          </a:p>
        </p:txBody>
      </p:sp>
      <p:pic>
        <p:nvPicPr>
          <p:cNvPr id="1026" name="Picture 2" descr="C:\Users\r.shafiei\Desktop\ورود اطلاع.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3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1447800"/>
            <a:ext cx="3505200" cy="4800600"/>
          </a:xfrm>
        </p:spPr>
        <p:txBody>
          <a:bodyPr>
            <a:normAutofit/>
          </a:bodyPr>
          <a:lstStyle/>
          <a:p>
            <a:r>
              <a:rPr lang="fa-IR" sz="2400" dirty="0" smtClean="0"/>
              <a:t>4 قلم دارو طبق دستور پزشک :</a:t>
            </a:r>
            <a:br>
              <a:rPr lang="fa-IR" sz="2400" dirty="0" smtClean="0"/>
            </a:br>
            <a:r>
              <a:rPr lang="fa-IR" sz="2400" dirty="0" smtClean="0"/>
              <a:t>1-کپسول اساکول 200عدد</a:t>
            </a:r>
            <a:br>
              <a:rPr lang="fa-IR" sz="2400" dirty="0" smtClean="0"/>
            </a:br>
            <a:r>
              <a:rPr lang="fa-IR" sz="2400" dirty="0" smtClean="0"/>
              <a:t/>
            </a:r>
            <a:br>
              <a:rPr lang="fa-IR" sz="2400" dirty="0" smtClean="0"/>
            </a:br>
            <a:r>
              <a:rPr lang="fa-IR" sz="2400" dirty="0" smtClean="0"/>
              <a:t>2-سوپوزیتور اساکول 20عدد </a:t>
            </a:r>
            <a:br>
              <a:rPr lang="fa-IR" sz="2400" dirty="0" smtClean="0"/>
            </a:br>
            <a:r>
              <a:rPr lang="fa-IR" sz="2400" dirty="0" smtClean="0"/>
              <a:t>3-              کوریتینا</a:t>
            </a:r>
            <a:br>
              <a:rPr lang="fa-IR" sz="2400" dirty="0" smtClean="0"/>
            </a:br>
            <a:r>
              <a:rPr lang="fa-IR" sz="2400" dirty="0" smtClean="0"/>
              <a:t>4- پردنیزولون 5میلی 200عدد</a:t>
            </a:r>
            <a:endParaRPr lang="fa-IR" sz="2400" dirty="0"/>
          </a:p>
        </p:txBody>
      </p:sp>
      <p:pic>
        <p:nvPicPr>
          <p:cNvPr id="2050" name="Picture 2" descr="C:\Users\r.shafiei\Desktop\وروداطلاع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85" y="304800"/>
            <a:ext cx="5486400" cy="633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56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fa-IR" dirty="0" smtClean="0"/>
              <a:t>ایرادات کاربر د راین داروخانه</a:t>
            </a:r>
            <a:br>
              <a:rPr lang="fa-IR" dirty="0" smtClean="0"/>
            </a:br>
            <a:endParaRPr lang="fa-IR" dirty="0"/>
          </a:p>
        </p:txBody>
      </p:sp>
      <p:sp>
        <p:nvSpPr>
          <p:cNvPr id="3" name="Content Placeholder 2"/>
          <p:cNvSpPr>
            <a:spLocks noGrp="1"/>
          </p:cNvSpPr>
          <p:nvPr>
            <p:ph idx="1"/>
          </p:nvPr>
        </p:nvSpPr>
        <p:spPr>
          <a:xfrm>
            <a:off x="457200" y="1600200"/>
            <a:ext cx="8458200" cy="4525963"/>
          </a:xfrm>
        </p:spPr>
        <p:txBody>
          <a:bodyPr>
            <a:normAutofit/>
          </a:bodyPr>
          <a:lstStyle/>
          <a:p>
            <a:r>
              <a:rPr lang="fa-IR" dirty="0" smtClean="0"/>
              <a:t>قلم اول را ثبت نموده وقتی با پیام عدم تائید مواجه شد از ورود اطلاعات مابقی داروها صرف نظر کرد</a:t>
            </a:r>
          </a:p>
          <a:p>
            <a:r>
              <a:rPr lang="fa-IR" dirty="0"/>
              <a:t> </a:t>
            </a:r>
            <a:r>
              <a:rPr lang="fa-IR" dirty="0" smtClean="0"/>
              <a:t>با دیدن پیام می بایست به قسمت استعلام سیستم مراجعه نمود</a:t>
            </a:r>
          </a:p>
          <a:p>
            <a:r>
              <a:rPr lang="fa-IR" dirty="0" smtClean="0"/>
              <a:t>اقدام لازم در این نسخه توسط داروخانه باید بشرح زیر باشد تااز بروز مشکلات یاد شده جلوگیری شود. </a:t>
            </a:r>
            <a:endParaRPr lang="fa-IR" dirty="0"/>
          </a:p>
        </p:txBody>
      </p:sp>
    </p:spTree>
    <p:extLst>
      <p:ext uri="{BB962C8B-B14F-4D97-AF65-F5344CB8AC3E}">
        <p14:creationId xmlns:p14="http://schemas.microsoft.com/office/powerpoint/2010/main" val="96877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800600"/>
          </a:xfrm>
        </p:spPr>
        <p:txBody>
          <a:bodyPr/>
          <a:lstStyle/>
          <a:p>
            <a:endParaRPr lang="fa-IR" dirty="0"/>
          </a:p>
        </p:txBody>
      </p:sp>
      <p:sp>
        <p:nvSpPr>
          <p:cNvPr id="3" name="Content Placeholder 2"/>
          <p:cNvSpPr>
            <a:spLocks noGrp="1"/>
          </p:cNvSpPr>
          <p:nvPr>
            <p:ph idx="1"/>
          </p:nvPr>
        </p:nvSpPr>
        <p:spPr>
          <a:xfrm>
            <a:off x="585787" y="5105400"/>
            <a:ext cx="8177213" cy="1477963"/>
          </a:xfrm>
        </p:spPr>
        <p:txBody>
          <a:bodyPr>
            <a:normAutofit fontScale="85000" lnSpcReduction="10000"/>
          </a:bodyPr>
          <a:lstStyle/>
          <a:p>
            <a:r>
              <a:rPr lang="fa-IR" sz="2000" dirty="0" smtClean="0"/>
              <a:t>1- کاربر بعد از ثبت قلم اول دارو در صورت ظاهر شدن پیام ، می تواند مابقی  اقلام داروها راهم ثبت کند.</a:t>
            </a:r>
          </a:p>
          <a:p>
            <a:r>
              <a:rPr lang="fa-IR" sz="2000" dirty="0" smtClean="0"/>
              <a:t>2- با انتخاب گزینه  استعلام  ،به تاریخ مراجعه قبلی بیمه شده جهت دریافت داروها وتعداد تائیدی داروها، توجه کند</a:t>
            </a:r>
          </a:p>
          <a:p>
            <a:r>
              <a:rPr lang="fa-IR" sz="2000" dirty="0" smtClean="0"/>
              <a:t>3- با کلیک روی انتخاب ، ثبت قبلی نسخه دارویی را از نظر ورود اطلاعات ، تعداد مصرف دارو را می توان بررسی کرد. </a:t>
            </a:r>
            <a:endParaRPr lang="fa-IR" dirty="0"/>
          </a:p>
        </p:txBody>
      </p:sp>
      <p:pic>
        <p:nvPicPr>
          <p:cNvPr id="3074" name="Picture 2" descr="C:\Users\r.shafiei\Desktop\ورود اطلاع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096375" cy="489487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3352800" y="1524000"/>
            <a:ext cx="639508" cy="614363"/>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5-Point Star 5"/>
          <p:cNvSpPr/>
          <p:nvPr/>
        </p:nvSpPr>
        <p:spPr>
          <a:xfrm flipH="1">
            <a:off x="7344764" y="1676400"/>
            <a:ext cx="45719" cy="671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6071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3810000"/>
          </a:xfrm>
        </p:spPr>
        <p:txBody>
          <a:bodyPr>
            <a:normAutofit fontScale="90000"/>
          </a:bodyPr>
          <a:lstStyle/>
          <a:p>
            <a:r>
              <a:rPr lang="fa-IR" sz="3100" dirty="0" smtClean="0"/>
              <a:t>صفحه اصلی سامانه جهت ورود اطلاعات بیمه شده</a:t>
            </a:r>
            <a:br>
              <a:rPr lang="fa-IR" sz="3100" dirty="0" smtClean="0"/>
            </a:br>
            <a:r>
              <a:rPr lang="fa-IR" sz="3100" dirty="0" smtClean="0"/>
              <a:t>نکات مورد توجه</a:t>
            </a:r>
            <a:br>
              <a:rPr lang="fa-IR" sz="3100" dirty="0" smtClean="0"/>
            </a:br>
            <a:r>
              <a:rPr lang="fa-IR" sz="2000" dirty="0" smtClean="0"/>
              <a:t>1- ثبت کد ملی</a:t>
            </a:r>
            <a:br>
              <a:rPr lang="fa-IR" sz="2000" dirty="0" smtClean="0"/>
            </a:br>
            <a:r>
              <a:rPr lang="fa-IR" sz="2000" dirty="0" smtClean="0"/>
              <a:t>2-ثبت کد نظام</a:t>
            </a:r>
            <a:r>
              <a:rPr lang="fa-IR" sz="2000" dirty="0"/>
              <a:t/>
            </a:r>
            <a:br>
              <a:rPr lang="fa-IR" sz="2000" dirty="0"/>
            </a:br>
            <a:r>
              <a:rPr lang="fa-IR" sz="2000" dirty="0" smtClean="0"/>
              <a:t> 3تاریخ نسخه همان تاریخ نوشته شده توسط پزشک می باشد.(</a:t>
            </a:r>
            <a:r>
              <a:rPr lang="fa-IR" sz="1800" dirty="0" smtClean="0"/>
              <a:t>درصورت  عدم مراجعه  بیمار به داروخانه در همان روز ،میتوان تاریخ ورود نسخه در سیستم را متناسب باروزحداکثر 30روزاز تاریخ نسخه انتخاب کرد.</a:t>
            </a:r>
            <a:r>
              <a:rPr lang="fa-IR" sz="2000" dirty="0" smtClean="0"/>
              <a:t>)</a:t>
            </a:r>
            <a:r>
              <a:rPr lang="fa-IR" sz="3100" dirty="0" smtClean="0"/>
              <a:t/>
            </a:r>
            <a:br>
              <a:rPr lang="fa-IR" sz="3100" dirty="0" smtClean="0"/>
            </a:br>
            <a:r>
              <a:rPr lang="fa-IR" sz="2200" dirty="0" smtClean="0"/>
              <a:t>4-درخصوص داروهای بیمارستانی با رعایت سایر شروط که نیاز به مهر بیمارستان است را انتخاب کند</a:t>
            </a:r>
            <a:br>
              <a:rPr lang="fa-IR" sz="2200" dirty="0" smtClean="0"/>
            </a:br>
            <a:r>
              <a:rPr lang="fa-IR" sz="2200" dirty="0" smtClean="0"/>
              <a:t>5-کددارو یانام دارورا وارد کند</a:t>
            </a:r>
            <a:br>
              <a:rPr lang="fa-IR" sz="2200" dirty="0" smtClean="0"/>
            </a:br>
            <a:r>
              <a:rPr lang="fa-IR" sz="2200" dirty="0" smtClean="0"/>
              <a:t>الف-تعداد درخواستی (یعنی تعدادی که پزشک دستور داده است )</a:t>
            </a:r>
            <a:br>
              <a:rPr lang="fa-IR" sz="2200" dirty="0" smtClean="0"/>
            </a:br>
            <a:r>
              <a:rPr lang="fa-IR" sz="2200" dirty="0" smtClean="0"/>
              <a:t>ب-دستور مصرف (یعنی چند عدد از ان دارو را قرار است دریک روز استفاده کند.</a:t>
            </a:r>
            <a:br>
              <a:rPr lang="fa-IR" sz="2200" dirty="0" smtClean="0"/>
            </a:br>
            <a:r>
              <a:rPr lang="fa-IR" sz="2200" dirty="0" smtClean="0"/>
              <a:t/>
            </a:r>
            <a:br>
              <a:rPr lang="fa-IR" sz="2200" dirty="0" smtClean="0"/>
            </a:br>
            <a:r>
              <a:rPr lang="fa-IR" dirty="0" smtClean="0"/>
              <a:t/>
            </a:r>
            <a:br>
              <a:rPr lang="fa-IR" dirty="0" smtClean="0"/>
            </a:br>
            <a:endParaRPr lang="fa-IR" dirty="0"/>
          </a:p>
        </p:txBody>
      </p:sp>
      <p:pic>
        <p:nvPicPr>
          <p:cNvPr id="1026" name="Picture 2" descr="C:\Users\r.shafiei\Desktop\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75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4419600"/>
            <a:ext cx="8229600" cy="2209800"/>
          </a:xfrm>
        </p:spPr>
        <p:txBody>
          <a:bodyPr/>
          <a:lstStyle/>
          <a:p>
            <a:r>
              <a:rPr lang="fa-IR" sz="2000" dirty="0" smtClean="0"/>
              <a:t>            کاربر پس از ورود شماره ملی بیمار با این پیام مواجه میشود</a:t>
            </a:r>
          </a:p>
          <a:p>
            <a:r>
              <a:rPr lang="fa-IR" sz="2400" dirty="0" smtClean="0">
                <a:solidFill>
                  <a:srgbClr val="FF0000"/>
                </a:solidFill>
              </a:rPr>
              <a:t>توجه: یک نسخه با وضعیت ثبت اولیه پیدا شد ،میتوانید این نسخه را ویرایش نموده وثبت نمائید</a:t>
            </a:r>
          </a:p>
        </p:txBody>
      </p:sp>
      <p:pic>
        <p:nvPicPr>
          <p:cNvPr id="1026" name="Picture 2" descr="C:\Users\r.shafiei\Desktop\kk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60173"/>
            <a:ext cx="9001125" cy="401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2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81000" y="4800600"/>
            <a:ext cx="8229600" cy="1371601"/>
          </a:xfrm>
        </p:spPr>
        <p:txBody>
          <a:bodyPr>
            <a:normAutofit/>
          </a:bodyPr>
          <a:lstStyle/>
          <a:p>
            <a:r>
              <a:rPr lang="fa-IR" dirty="0" smtClean="0"/>
              <a:t> با رویت پیام ، ابتدا گزینه استعلام را انتخاب کرده و مشاهده می کند که ثبت اولیه دارو انجام شده است . </a:t>
            </a:r>
          </a:p>
        </p:txBody>
      </p:sp>
      <p:pic>
        <p:nvPicPr>
          <p:cNvPr id="2050" name="Picture 2" descr="C:\Users\r.shafiei\Desktop\kk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381000"/>
            <a:ext cx="8763000" cy="4397148"/>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6477000" y="1295400"/>
            <a:ext cx="132588" cy="114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Isosceles Triangle 4"/>
          <p:cNvSpPr/>
          <p:nvPr/>
        </p:nvSpPr>
        <p:spPr>
          <a:xfrm>
            <a:off x="1524000" y="5562600"/>
            <a:ext cx="222504" cy="1918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189447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8153400" cy="1905000"/>
          </a:xfrm>
        </p:spPr>
        <p:txBody>
          <a:bodyPr>
            <a:normAutofit fontScale="90000"/>
          </a:bodyPr>
          <a:lstStyle/>
          <a:p>
            <a:pPr marL="571500" indent="-571500">
              <a:buFont typeface="Wingdings" pitchFamily="2" charset="2"/>
              <a:buChar char="ü"/>
            </a:pPr>
            <a:r>
              <a:rPr lang="fa-IR" sz="3200" dirty="0" smtClean="0"/>
              <a:t>با کشیدن نوار دسکتاپ استعلام نام داروخانه مربوطه مشاهده می شود (در اینجا داروخانه دکتر مشعوف مهر)</a:t>
            </a:r>
            <a:br>
              <a:rPr lang="fa-IR" sz="3200" dirty="0" smtClean="0"/>
            </a:br>
            <a:r>
              <a:rPr lang="fa-IR" sz="3200" dirty="0" smtClean="0"/>
              <a:t>لذا</a:t>
            </a:r>
            <a:br>
              <a:rPr lang="fa-IR" sz="3200" dirty="0" smtClean="0"/>
            </a:br>
            <a:endParaRPr lang="fa-IR" sz="3200" dirty="0"/>
          </a:p>
        </p:txBody>
      </p:sp>
      <p:pic>
        <p:nvPicPr>
          <p:cNvPr id="3075" name="Picture 3" descr="C:\Users\r.shafiei\Desktop\kkkk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06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5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609600" y="4648200"/>
            <a:ext cx="8167048" cy="1795840"/>
          </a:xfrm>
        </p:spPr>
        <p:txBody>
          <a:bodyPr>
            <a:normAutofit fontScale="92500"/>
          </a:bodyPr>
          <a:lstStyle/>
          <a:p>
            <a:pPr>
              <a:buFont typeface="Wingdings" pitchFamily="2" charset="2"/>
              <a:buChar char="ü"/>
            </a:pPr>
            <a:r>
              <a:rPr lang="fa-IR" dirty="0" smtClean="0"/>
              <a:t>با کلیک روی نسخه ( گزینه انتخاب )محتویات آن در صفحه اصلی به نمایش در آمده وکاربر میتواند اطلاعات دارویی را وارد نماید وپس از ثبت اقدام به دریافت کد رهگیری نماید</a:t>
            </a:r>
            <a:endParaRPr lang="fa-IR" dirty="0"/>
          </a:p>
        </p:txBody>
      </p:sp>
      <p:pic>
        <p:nvPicPr>
          <p:cNvPr id="4" name="Picture 2" descr="C:\Users\r.shafiei\Desktop\kkk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763000" cy="439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45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600200"/>
          </a:xfrm>
        </p:spPr>
        <p:txBody>
          <a:bodyPr>
            <a:normAutofit fontScale="90000"/>
          </a:bodyPr>
          <a:lstStyle/>
          <a:p>
            <a:r>
              <a:rPr lang="fa-IR" sz="2800" b="1" dirty="0" smtClean="0"/>
              <a:t>پس ازثبت کد 4189 </a:t>
            </a:r>
            <a:r>
              <a:rPr lang="en-US" sz="2800" b="1" dirty="0" smtClean="0"/>
              <a:t/>
            </a:r>
            <a:br>
              <a:rPr lang="en-US" sz="2800" b="1" dirty="0" smtClean="0"/>
            </a:br>
            <a:r>
              <a:rPr lang="en-US" sz="2800" b="1" dirty="0" err="1" smtClean="0"/>
              <a:t>Tiotropium</a:t>
            </a:r>
            <a:r>
              <a:rPr lang="fa-IR" sz="2800" b="1" dirty="0" smtClean="0"/>
              <a:t/>
            </a:r>
            <a:br>
              <a:rPr lang="fa-IR" sz="2800" b="1" dirty="0" smtClean="0"/>
            </a:br>
            <a:r>
              <a:rPr lang="fa-IR" sz="2800" b="1" dirty="0" smtClean="0"/>
              <a:t>متوجه میشود که تعداد صفرعدد از در خواستی 30عدد دستور پزشک ، تایید می شود</a:t>
            </a:r>
            <a:endParaRPr lang="fa-IR" sz="2800" b="1" dirty="0"/>
          </a:p>
        </p:txBody>
      </p:sp>
      <p:sp>
        <p:nvSpPr>
          <p:cNvPr id="3" name="Content Placeholder 2"/>
          <p:cNvSpPr>
            <a:spLocks noGrp="1"/>
          </p:cNvSpPr>
          <p:nvPr>
            <p:ph idx="1"/>
          </p:nvPr>
        </p:nvSpPr>
        <p:spPr>
          <a:xfrm>
            <a:off x="228600" y="1676401"/>
            <a:ext cx="8229600" cy="1371600"/>
          </a:xfrm>
        </p:spPr>
        <p:txBody>
          <a:bodyPr/>
          <a:lstStyle/>
          <a:p>
            <a:endParaRPr lang="fa-IR" dirty="0"/>
          </a:p>
        </p:txBody>
      </p:sp>
      <p:pic>
        <p:nvPicPr>
          <p:cNvPr id="4098" name="Picture 2" descr="C:\Users\r.shafiei\Desktop\ش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432"/>
            <a:ext cx="8915400" cy="401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lstStyle/>
          <a:p>
            <a:endParaRPr lang="fa-IR" dirty="0"/>
          </a:p>
        </p:txBody>
      </p:sp>
      <p:sp>
        <p:nvSpPr>
          <p:cNvPr id="3" name="Content Placeholder 2"/>
          <p:cNvSpPr>
            <a:spLocks noGrp="1"/>
          </p:cNvSpPr>
          <p:nvPr>
            <p:ph idx="1"/>
          </p:nvPr>
        </p:nvSpPr>
        <p:spPr>
          <a:xfrm>
            <a:off x="457200" y="4114800"/>
            <a:ext cx="8229600" cy="2011363"/>
          </a:xfrm>
        </p:spPr>
        <p:txBody>
          <a:bodyPr/>
          <a:lstStyle/>
          <a:p>
            <a:r>
              <a:rPr lang="fa-IR" dirty="0" smtClean="0"/>
              <a:t>با باز کردن استعلام وثبت شماره ملی وکلیک گزینه جستجو</a:t>
            </a:r>
            <a:endParaRPr lang="fa-IR" dirty="0"/>
          </a:p>
        </p:txBody>
      </p:sp>
      <p:pic>
        <p:nvPicPr>
          <p:cNvPr id="5122" name="Picture 2" descr="C:\Users\r.shafiei\Desktop\ش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 y="152400"/>
            <a:ext cx="8862799" cy="363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771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839200" cy="1600200"/>
          </a:xfrm>
        </p:spPr>
        <p:txBody>
          <a:bodyPr>
            <a:normAutofit fontScale="90000"/>
          </a:bodyPr>
          <a:lstStyle/>
          <a:p>
            <a:r>
              <a:rPr lang="fa-IR" sz="3200" dirty="0" smtClean="0"/>
              <a:t>تاریخ دریافت این دارو را در ماههای قبل مشاهده می کند که در  نسخه فوق در تاریخ 95/08/26داروی </a:t>
            </a:r>
            <a:r>
              <a:rPr lang="en-US" sz="3200" dirty="0" err="1" smtClean="0"/>
              <a:t>Tiotropium</a:t>
            </a:r>
            <a:r>
              <a:rPr lang="en-US" sz="3200" dirty="0" smtClean="0"/>
              <a:t/>
            </a:r>
            <a:br>
              <a:rPr lang="en-US" sz="3200" dirty="0" smtClean="0"/>
            </a:br>
            <a:r>
              <a:rPr lang="fa-IR" sz="3200" dirty="0" smtClean="0"/>
              <a:t>به تعداد30عدد رادریافت کرده  است </a:t>
            </a:r>
            <a:br>
              <a:rPr lang="fa-IR" sz="3200" dirty="0" smtClean="0"/>
            </a:br>
            <a:endParaRPr lang="fa-IR" sz="3200" dirty="0"/>
          </a:p>
        </p:txBody>
      </p:sp>
      <p:pic>
        <p:nvPicPr>
          <p:cNvPr id="6146" name="Picture 2" descr="C:\Users\r.shafiei\Desktop\ش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461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5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552430" y="2604450"/>
            <a:ext cx="8229600" cy="990600"/>
          </a:xfrm>
        </p:spPr>
        <p:txBody>
          <a:bodyPr>
            <a:normAutofit lnSpcReduction="10000"/>
          </a:bodyPr>
          <a:lstStyle/>
          <a:p>
            <a:r>
              <a:rPr lang="fa-IR" dirty="0" smtClean="0"/>
              <a:t>مجددا نسخه مذکور را انتخاب وتعداد درخواستی دارو توسط کارشناس اداره شهرستان یا اداره کل ویرایش میشود</a:t>
            </a:r>
            <a:endParaRPr lang="fa-IR" dirty="0"/>
          </a:p>
        </p:txBody>
      </p:sp>
      <p:pic>
        <p:nvPicPr>
          <p:cNvPr id="7170" name="Picture 2" descr="C:\Users\r.shafiei\Desktop\ش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985" y="228601"/>
            <a:ext cx="588649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shafiei\Desktop\ش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8515330" cy="3018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10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5638800"/>
          </a:xfrm>
        </p:spPr>
        <p:txBody>
          <a:bodyPr>
            <a:normAutofit/>
          </a:bodyPr>
          <a:lstStyle/>
          <a:p>
            <a:r>
              <a:rPr lang="fa-IR" sz="9600" b="1" dirty="0" smtClean="0"/>
              <a:t>تشکیل پرونده</a:t>
            </a:r>
            <a:endParaRPr lang="fa-IR" sz="9600" b="1"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endParaRPr lang="fa-IR" dirty="0"/>
          </a:p>
        </p:txBody>
      </p:sp>
    </p:spTree>
    <p:extLst>
      <p:ext uri="{BB962C8B-B14F-4D97-AF65-F5344CB8AC3E}">
        <p14:creationId xmlns:p14="http://schemas.microsoft.com/office/powerpoint/2010/main" val="2103171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pic>
        <p:nvPicPr>
          <p:cNvPr id="1026" name="Picture 2" descr="C:\Users\r.shafiei\Desktop\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22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304801" y="3276600"/>
            <a:ext cx="8303418" cy="3230563"/>
          </a:xfrm>
        </p:spPr>
        <p:txBody>
          <a:bodyPr>
            <a:normAutofit lnSpcReduction="10000"/>
          </a:bodyPr>
          <a:lstStyle/>
          <a:p>
            <a:pPr marL="0" indent="0">
              <a:buNone/>
            </a:pPr>
            <a:r>
              <a:rPr lang="fa-IR" sz="3900" dirty="0"/>
              <a:t> </a:t>
            </a:r>
            <a:r>
              <a:rPr lang="fa-IR" sz="3900" dirty="0" smtClean="0"/>
              <a:t>                         </a:t>
            </a:r>
            <a:r>
              <a:rPr lang="fa-IR" sz="3900" b="1" dirty="0" smtClean="0"/>
              <a:t>نکته مهم</a:t>
            </a:r>
          </a:p>
          <a:p>
            <a:r>
              <a:rPr lang="fa-IR" dirty="0" smtClean="0"/>
              <a:t>ثبت دقیق دستور مصرف دارو</a:t>
            </a:r>
          </a:p>
          <a:p>
            <a:pPr marL="0" indent="0">
              <a:buNone/>
            </a:pPr>
            <a:r>
              <a:rPr lang="fa-IR" dirty="0" smtClean="0"/>
              <a:t>*چگونگی مصرف دارو از نظر </a:t>
            </a:r>
            <a:r>
              <a:rPr lang="en-US" dirty="0" smtClean="0"/>
              <a:t>BD  </a:t>
            </a:r>
            <a:r>
              <a:rPr lang="en-US" dirty="0"/>
              <a:t>,</a:t>
            </a:r>
            <a:r>
              <a:rPr lang="en-US" dirty="0" smtClean="0"/>
              <a:t>TDS</a:t>
            </a:r>
            <a:r>
              <a:rPr lang="fa-IR" dirty="0" smtClean="0"/>
              <a:t> </a:t>
            </a:r>
            <a:r>
              <a:rPr lang="fa-IR" dirty="0"/>
              <a:t>،</a:t>
            </a:r>
            <a:r>
              <a:rPr lang="en-US" dirty="0" smtClean="0"/>
              <a:t>QID</a:t>
            </a:r>
            <a:r>
              <a:rPr lang="fa-IR" dirty="0" smtClean="0"/>
              <a:t>یا 2پاف و......</a:t>
            </a:r>
          </a:p>
          <a:p>
            <a:pPr marL="0" indent="0">
              <a:buNone/>
            </a:pPr>
            <a:r>
              <a:rPr lang="fa-IR" dirty="0" smtClean="0"/>
              <a:t>عدم رعایت نکته فوق منجربه مراجعات مکرر بیمه شده به داروخانه یا ادارات بیمه خواهد شد         </a:t>
            </a:r>
            <a:endParaRPr lang="fa-IR" dirty="0"/>
          </a:p>
        </p:txBody>
      </p:sp>
      <p:pic>
        <p:nvPicPr>
          <p:cNvPr id="4098" name="Picture 2" descr="C:\Users\r.shafiei\Desk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52963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54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پیامی که برای داروخانه در این نسخه آمده است به مفهوم این است که نسخه مورد نظر داروی پرونده ای بوده و             می بایست تشکیل پرونده صورت گیرد.</a:t>
            </a:r>
          </a:p>
          <a:p>
            <a:r>
              <a:rPr lang="fa-IR" dirty="0" smtClean="0"/>
              <a:t>- بیمه شده می بایست توسط داروخانه به اداره کل بیمه سلامت یا اداره شهرستان راهنمایی شود تا این داروتوسط کارشناس بیمه سلامت در پرونده بیمار ورود اطلاعات شود.</a:t>
            </a:r>
            <a:endParaRPr lang="fa-IR" dirty="0"/>
          </a:p>
        </p:txBody>
      </p:sp>
    </p:spTree>
    <p:extLst>
      <p:ext uri="{BB962C8B-B14F-4D97-AF65-F5344CB8AC3E}">
        <p14:creationId xmlns:p14="http://schemas.microsoft.com/office/powerpoint/2010/main" val="1266107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3655539"/>
            <a:ext cx="8229600" cy="3001963"/>
          </a:xfrm>
        </p:spPr>
        <p:txBody>
          <a:bodyPr/>
          <a:lstStyle/>
          <a:p>
            <a:r>
              <a:rPr lang="fa-IR" dirty="0" smtClean="0"/>
              <a:t>1-کارشناس دارویی پس از ثبت کد ملی بیمار ، روی پرونده بیمار کلیک کرده </a:t>
            </a:r>
            <a:r>
              <a:rPr lang="fa-IR" dirty="0"/>
              <a:t>و</a:t>
            </a:r>
            <a:r>
              <a:rPr lang="fa-IR" dirty="0" smtClean="0"/>
              <a:t> صفحه بعدی باز می شود</a:t>
            </a:r>
            <a:endParaRPr lang="fa-IR" dirty="0"/>
          </a:p>
        </p:txBody>
      </p:sp>
      <p:pic>
        <p:nvPicPr>
          <p:cNvPr id="2050" name="Picture 2" descr="C:\Users\r.shafiei\Desktop\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 y="76200"/>
            <a:ext cx="9145476" cy="32813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7162800" y="609600"/>
            <a:ext cx="3330054" cy="1186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797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08158" y="2895600"/>
            <a:ext cx="8229600" cy="3352800"/>
          </a:xfrm>
        </p:spPr>
        <p:txBody>
          <a:bodyPr/>
          <a:lstStyle/>
          <a:p>
            <a:r>
              <a:rPr lang="fa-IR" dirty="0" smtClean="0"/>
              <a:t>صفحه تشکیل پرونده را باز ومطابق فلش روی پرونده جدید  کلیک میکنیم</a:t>
            </a:r>
            <a:endParaRPr lang="fa-IR" dirty="0"/>
          </a:p>
        </p:txBody>
      </p:sp>
      <p:pic>
        <p:nvPicPr>
          <p:cNvPr id="3074" name="Picture 2" descr="C:\Users\r.shafiei\Desktop\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8637758" cy="23193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458200" y="6858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5" name="Picture 3" descr="C:\Users\r.shafiei\Desktop\t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8482013" cy="213137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8863014" y="4724400"/>
            <a:ext cx="11191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76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0"/>
            <a:ext cx="8382000" cy="2865438"/>
          </a:xfrm>
        </p:spPr>
        <p:txBody>
          <a:bodyPr>
            <a:normAutofit/>
          </a:bodyPr>
          <a:lstStyle/>
          <a:p>
            <a:r>
              <a:rPr lang="fa-IR" sz="2800" dirty="0" smtClean="0"/>
              <a:t>مرحله ی بعد را طبق تصویر فوق کلیک می کنیم.</a:t>
            </a:r>
            <a:endParaRPr lang="fa-IR" sz="2800" dirty="0"/>
          </a:p>
        </p:txBody>
      </p:sp>
      <p:sp>
        <p:nvSpPr>
          <p:cNvPr id="3" name="Content Placeholder 2"/>
          <p:cNvSpPr>
            <a:spLocks noGrp="1"/>
          </p:cNvSpPr>
          <p:nvPr>
            <p:ph idx="1"/>
          </p:nvPr>
        </p:nvSpPr>
        <p:spPr>
          <a:xfrm>
            <a:off x="457200" y="381001"/>
            <a:ext cx="8229600" cy="3124200"/>
          </a:xfrm>
        </p:spPr>
        <p:txBody>
          <a:bodyPr/>
          <a:lstStyle/>
          <a:p>
            <a:endParaRPr lang="fa-IR" dirty="0"/>
          </a:p>
        </p:txBody>
      </p:sp>
      <p:pic>
        <p:nvPicPr>
          <p:cNvPr id="2050" name="Picture 2" descr="C:\Users\r.shafiei\Desktop\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54" y="1"/>
            <a:ext cx="9039367" cy="29913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382000" y="152400"/>
            <a:ext cx="15240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569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305800" cy="3200400"/>
          </a:xfrm>
        </p:spPr>
        <p:txBody>
          <a:bodyPr>
            <a:normAutofit fontScale="90000"/>
          </a:bodyPr>
          <a:lstStyle/>
          <a:p>
            <a:r>
              <a:rPr lang="fa-IR" dirty="0" smtClean="0"/>
              <a:t>مطابق شکل بالا ثبت تاریخ،بیماری،کد نظام پزشکی،شرح کوتاه از مدارک ونوع بیماری،وضعیت مجاز را انتخاب نموده ودگمه ثبت در بالا را کلیک وسپس درقسمت پائین اطلاعات دارویی را وارد می کنیم.</a:t>
            </a:r>
            <a:endParaRPr lang="fa-IR" dirty="0"/>
          </a:p>
        </p:txBody>
      </p:sp>
      <p:pic>
        <p:nvPicPr>
          <p:cNvPr id="1026" name="Picture 2" descr="C:\Users\r.shafiei\Desktop\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058437" cy="3124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229600" y="2590800"/>
            <a:ext cx="198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10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2438400"/>
          </a:xfrm>
        </p:spPr>
        <p:txBody>
          <a:bodyPr/>
          <a:lstStyle/>
          <a:p>
            <a:endParaRPr lang="fa-IR" dirty="0"/>
          </a:p>
        </p:txBody>
      </p:sp>
      <p:sp>
        <p:nvSpPr>
          <p:cNvPr id="3" name="Content Placeholder 2"/>
          <p:cNvSpPr>
            <a:spLocks noGrp="1"/>
          </p:cNvSpPr>
          <p:nvPr>
            <p:ph idx="1"/>
          </p:nvPr>
        </p:nvSpPr>
        <p:spPr>
          <a:xfrm>
            <a:off x="153324" y="4953000"/>
            <a:ext cx="8777287" cy="1477963"/>
          </a:xfrm>
        </p:spPr>
        <p:txBody>
          <a:bodyPr/>
          <a:lstStyle/>
          <a:p>
            <a:r>
              <a:rPr lang="fa-IR" dirty="0" smtClean="0"/>
              <a:t>ابتدا کد دارو را وارد کرده سپس تعداد دارو و طول دوره را درج ودر پایان  دگمه      ثبت را کلیک می کنیم .</a:t>
            </a:r>
            <a:endParaRPr lang="fa-IR" dirty="0"/>
          </a:p>
        </p:txBody>
      </p:sp>
      <p:pic>
        <p:nvPicPr>
          <p:cNvPr id="3074" name="Picture 2" descr="C:\Users\r.shafiei\Desktop\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76200"/>
            <a:ext cx="8943975" cy="38063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305800" y="2209800"/>
            <a:ext cx="1409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9029700" y="264994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5-Point Star 8"/>
          <p:cNvSpPr/>
          <p:nvPr/>
        </p:nvSpPr>
        <p:spPr>
          <a:xfrm>
            <a:off x="5225143" y="5649686"/>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a:t>
            </a:r>
            <a:endParaRPr lang="fa-IR" dirty="0"/>
          </a:p>
        </p:txBody>
      </p:sp>
    </p:spTree>
    <p:extLst>
      <p:ext uri="{BB962C8B-B14F-4D97-AF65-F5344CB8AC3E}">
        <p14:creationId xmlns:p14="http://schemas.microsoft.com/office/powerpoint/2010/main" val="4096194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endParaRPr lang="fa-IR" dirty="0"/>
          </a:p>
        </p:txBody>
      </p:sp>
      <p:sp>
        <p:nvSpPr>
          <p:cNvPr id="3" name="Content Placeholder 2"/>
          <p:cNvSpPr>
            <a:spLocks noGrp="1"/>
          </p:cNvSpPr>
          <p:nvPr>
            <p:ph idx="1"/>
          </p:nvPr>
        </p:nvSpPr>
        <p:spPr>
          <a:xfrm>
            <a:off x="914400" y="4953000"/>
            <a:ext cx="7772400" cy="1173163"/>
          </a:xfrm>
        </p:spPr>
        <p:txBody>
          <a:bodyPr/>
          <a:lstStyle/>
          <a:p>
            <a:r>
              <a:rPr lang="fa-IR" dirty="0" smtClean="0"/>
              <a:t> با کلیک </a:t>
            </a:r>
            <a:r>
              <a:rPr lang="en-US" dirty="0" smtClean="0"/>
              <a:t>ok</a:t>
            </a:r>
            <a:r>
              <a:rPr lang="fa-IR" dirty="0" smtClean="0"/>
              <a:t>ثبت دارو به پایان می رسد.</a:t>
            </a:r>
            <a:endParaRPr lang="fa-IR" dirty="0"/>
          </a:p>
        </p:txBody>
      </p:sp>
      <p:pic>
        <p:nvPicPr>
          <p:cNvPr id="4098" name="Picture 2" descr="C:\Users\r.shafiei\Desktop\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716"/>
            <a:ext cx="8872538" cy="407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32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z="6000" dirty="0" smtClean="0"/>
              <a:t>        افزودن داروی پرونده ای در پرونده قبلی بیمار در فرایند            تشکیل پرونده</a:t>
            </a:r>
            <a:r>
              <a:rPr lang="fa-IR" sz="8800" dirty="0" smtClean="0"/>
              <a:t>              </a:t>
            </a:r>
            <a:endParaRPr lang="fa-IR" sz="8800" dirty="0"/>
          </a:p>
        </p:txBody>
      </p:sp>
    </p:spTree>
    <p:extLst>
      <p:ext uri="{BB962C8B-B14F-4D97-AF65-F5344CB8AC3E}">
        <p14:creationId xmlns:p14="http://schemas.microsoft.com/office/powerpoint/2010/main" val="1058040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4572000"/>
            <a:ext cx="8229600" cy="1801813"/>
          </a:xfrm>
        </p:spPr>
        <p:txBody>
          <a:bodyPr>
            <a:normAutofit fontScale="92500" lnSpcReduction="20000"/>
          </a:bodyPr>
          <a:lstStyle/>
          <a:p>
            <a:r>
              <a:rPr lang="fa-IR" dirty="0" smtClean="0"/>
              <a:t>مثلث زرد گویای توجه به پیام قرمزدر بالای صفحه که  به مفهوم تشکیل پرونده برای داروی </a:t>
            </a:r>
            <a:endParaRPr lang="en-US" dirty="0" smtClean="0"/>
          </a:p>
          <a:p>
            <a:r>
              <a:rPr lang="en-US" dirty="0" err="1" smtClean="0"/>
              <a:t>Docetaxel</a:t>
            </a:r>
            <a:r>
              <a:rPr lang="fa-IR" dirty="0" smtClean="0"/>
              <a:t> با کد 01478 می باشد . </a:t>
            </a:r>
          </a:p>
          <a:p>
            <a:pPr marL="0" indent="0">
              <a:buNone/>
            </a:pPr>
            <a:r>
              <a:rPr lang="fa-IR" dirty="0" smtClean="0"/>
              <a:t>(جهت بیماران کانسری دردوره های شیمی درمانی)</a:t>
            </a:r>
            <a:endParaRPr lang="fa-IR" dirty="0"/>
          </a:p>
        </p:txBody>
      </p:sp>
      <p:pic>
        <p:nvPicPr>
          <p:cNvPr id="8194" name="Picture 2" descr="C:\Users\r.shafiei\Desktop\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 y="0"/>
            <a:ext cx="9189196" cy="4298526"/>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8305800" y="4572000"/>
            <a:ext cx="374904" cy="323193"/>
          </a:xfrm>
          <a:prstGeom prst="triangl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srgbClr val="FFFF00"/>
              </a:solidFill>
            </a:endParaRPr>
          </a:p>
        </p:txBody>
      </p:sp>
    </p:spTree>
    <p:extLst>
      <p:ext uri="{BB962C8B-B14F-4D97-AF65-F5344CB8AC3E}">
        <p14:creationId xmlns:p14="http://schemas.microsoft.com/office/powerpoint/2010/main" val="1425178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19601"/>
            <a:ext cx="8991600" cy="2158620"/>
          </a:xfrm>
        </p:spPr>
        <p:txBody>
          <a:bodyPr>
            <a:normAutofit/>
          </a:bodyPr>
          <a:lstStyle/>
          <a:p>
            <a:r>
              <a:rPr lang="fa-IR" sz="2800" dirty="0" smtClean="0"/>
              <a:t>با باز کردن پرونده بیمار متوجه می شویم که جهت این بیمار قبلا تشکیل پرونده صورت گرفته است که با تیک دارکردن مربع سمت راست ،داروی قبلی نمایان  می گردد .</a:t>
            </a:r>
            <a:br>
              <a:rPr lang="fa-IR" sz="2800" dirty="0" smtClean="0"/>
            </a:br>
            <a:endParaRPr lang="fa-IR" sz="2800" dirty="0"/>
          </a:p>
        </p:txBody>
      </p:sp>
      <p:pic>
        <p:nvPicPr>
          <p:cNvPr id="9218" name="Picture 2" descr="C:\Users\r.shafiei\Desktop\B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8223"/>
            <a:ext cx="8839200" cy="401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4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r>
              <a:rPr lang="fa-IR" dirty="0" smtClean="0"/>
              <a:t>به مثال زیر توجه کنید</a:t>
            </a:r>
            <a:br>
              <a:rPr lang="fa-IR" dirty="0" smtClean="0"/>
            </a:br>
            <a:r>
              <a:rPr lang="fa-IR" sz="2000" dirty="0" smtClean="0"/>
              <a:t/>
            </a:r>
            <a:br>
              <a:rPr lang="fa-IR" sz="2000" dirty="0" smtClean="0"/>
            </a:br>
            <a:r>
              <a:rPr lang="fa-IR" sz="2000" dirty="0" smtClean="0"/>
              <a:t/>
            </a:r>
            <a:br>
              <a:rPr lang="fa-IR" sz="2000" dirty="0" smtClean="0"/>
            </a:br>
            <a:r>
              <a:rPr lang="fa-IR" sz="2000" dirty="0" smtClean="0"/>
              <a:t>1-200عدد قرص مزالازین با دستور   4    عدد    در 1روز</a:t>
            </a:r>
            <a:br>
              <a:rPr lang="fa-IR" sz="2000" dirty="0" smtClean="0"/>
            </a:br>
            <a:r>
              <a:rPr lang="fa-IR" sz="2000" dirty="0" smtClean="0"/>
              <a:t> </a:t>
            </a:r>
            <a:br>
              <a:rPr lang="fa-IR" sz="2000" dirty="0" smtClean="0"/>
            </a:br>
            <a:r>
              <a:rPr lang="fa-IR" sz="2000" dirty="0" smtClean="0"/>
              <a:t>  2-         10عدد مزالازین انما  با دستور   1  عدد   در روز    </a:t>
            </a:r>
            <a:br>
              <a:rPr lang="fa-IR" sz="2000" dirty="0" smtClean="0"/>
            </a:br>
            <a:r>
              <a:rPr lang="fa-IR" sz="2000" dirty="0" smtClean="0"/>
              <a:t/>
            </a:r>
            <a:br>
              <a:rPr lang="fa-IR" sz="2000" dirty="0" smtClean="0"/>
            </a:br>
            <a:endParaRPr lang="fa-IR" sz="2000" dirty="0"/>
          </a:p>
        </p:txBody>
      </p:sp>
      <p:pic>
        <p:nvPicPr>
          <p:cNvPr id="1026" name="Picture 2" descr="C:\Users\r.shafiei\Desktop\2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915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15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42" name="Picture 2" descr="C:\Users\r.shafiei\Desktop\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319585"/>
            <a:ext cx="8915400" cy="26515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037" y="2992947"/>
            <a:ext cx="8229600" cy="2514600"/>
          </a:xfrm>
        </p:spPr>
        <p:txBody>
          <a:bodyPr>
            <a:normAutofit/>
          </a:bodyPr>
          <a:lstStyle/>
          <a:p>
            <a:pPr marL="457200" lvl="1" indent="0">
              <a:buNone/>
            </a:pPr>
            <a:endParaRPr lang="fa-IR" dirty="0" smtClean="0"/>
          </a:p>
          <a:p>
            <a:pPr marL="457200" lvl="1" indent="0">
              <a:buNone/>
            </a:pPr>
            <a:endParaRPr lang="fa-IR" dirty="0" smtClean="0"/>
          </a:p>
          <a:p>
            <a:pPr marL="457200" lvl="1" indent="0">
              <a:buNone/>
            </a:pPr>
            <a:r>
              <a:rPr lang="fa-IR" dirty="0" smtClean="0"/>
              <a:t>داروی </a:t>
            </a:r>
            <a:r>
              <a:rPr lang="en-US" dirty="0" err="1" smtClean="0"/>
              <a:t>Filgrastim</a:t>
            </a:r>
            <a:endParaRPr lang="fa-IR" dirty="0" smtClean="0"/>
          </a:p>
          <a:p>
            <a:pPr marL="457200" lvl="1" indent="0">
              <a:buNone/>
            </a:pPr>
            <a:r>
              <a:rPr lang="fa-IR" dirty="0" smtClean="0"/>
              <a:t> که </a:t>
            </a:r>
            <a:r>
              <a:rPr lang="fa-IR" dirty="0"/>
              <a:t>قبلا تشکیل پرونده شده بود </a:t>
            </a:r>
            <a:r>
              <a:rPr lang="fa-IR" dirty="0" smtClean="0"/>
              <a:t>رویت می گردد وسپس روی </a:t>
            </a:r>
            <a:r>
              <a:rPr lang="fa-IR" dirty="0"/>
              <a:t>پرونده جدید کلیک </a:t>
            </a:r>
            <a:r>
              <a:rPr lang="fa-IR" dirty="0" smtClean="0"/>
              <a:t>می کنیم.</a:t>
            </a:r>
            <a:endParaRPr lang="fa-IR" dirty="0"/>
          </a:p>
          <a:p>
            <a:pPr marL="457200" lvl="1" indent="0">
              <a:buNone/>
            </a:pPr>
            <a:endParaRPr lang="fa-IR" dirty="0"/>
          </a:p>
          <a:p>
            <a:pPr marL="457200" lvl="1" indent="0">
              <a:buNone/>
            </a:pPr>
            <a:endParaRPr lang="fa-IR" dirty="0"/>
          </a:p>
          <a:p>
            <a:pPr marL="457200" lvl="1" indent="0">
              <a:buNone/>
            </a:pPr>
            <a:endParaRPr lang="fa-IR" dirty="0" smtClean="0"/>
          </a:p>
        </p:txBody>
      </p:sp>
    </p:spTree>
    <p:extLst>
      <p:ext uri="{BB962C8B-B14F-4D97-AF65-F5344CB8AC3E}">
        <p14:creationId xmlns:p14="http://schemas.microsoft.com/office/powerpoint/2010/main" val="2545708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2898291"/>
            <a:ext cx="8229600" cy="3227872"/>
          </a:xfrm>
        </p:spPr>
        <p:txBody>
          <a:bodyPr/>
          <a:lstStyle/>
          <a:p>
            <a:pPr marL="0" indent="0">
              <a:buNone/>
            </a:pPr>
            <a:r>
              <a:rPr lang="fa-IR" dirty="0" smtClean="0"/>
              <a:t>کد داروی جدید (01478)را وارد می کنیم</a:t>
            </a:r>
          </a:p>
          <a:p>
            <a:pPr marL="0" indent="0">
              <a:buNone/>
            </a:pPr>
            <a:r>
              <a:rPr lang="fa-IR" dirty="0" smtClean="0"/>
              <a:t>-تعدادمصرف </a:t>
            </a:r>
            <a:r>
              <a:rPr lang="fa-IR" dirty="0"/>
              <a:t>دارو با توجه به </a:t>
            </a:r>
            <a:r>
              <a:rPr lang="fa-IR" dirty="0" smtClean="0"/>
              <a:t>دوره های </a:t>
            </a:r>
            <a:r>
              <a:rPr lang="fa-IR" dirty="0"/>
              <a:t>شیمی درمانی در بازه 21روزه را  وارد کرده </a:t>
            </a:r>
            <a:r>
              <a:rPr lang="fa-IR" dirty="0" smtClean="0"/>
              <a:t>و در انتها مجاز به دریافت دارو را انتخاب می کنیم . </a:t>
            </a:r>
            <a:endParaRPr lang="fa-IR" dirty="0"/>
          </a:p>
          <a:p>
            <a:pPr marL="0" indent="0">
              <a:buNone/>
            </a:pPr>
            <a:endParaRPr lang="fa-IR" dirty="0"/>
          </a:p>
        </p:txBody>
      </p:sp>
      <p:pic>
        <p:nvPicPr>
          <p:cNvPr id="11266" name="Picture 2" descr="C:\Users\r.shafiei\Desktop\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839200" cy="26696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915400" y="1905000"/>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438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0"/>
            <a:ext cx="8229600" cy="1981200"/>
          </a:xfrm>
        </p:spPr>
        <p:txBody>
          <a:bodyPr>
            <a:normAutofit fontScale="90000"/>
          </a:bodyPr>
          <a:lstStyle/>
          <a:p>
            <a:r>
              <a:rPr lang="fa-IR" dirty="0" smtClean="0"/>
              <a:t>1-دگمه ثبت را کلیک کرده که در نتیجه ثبت داروی</a:t>
            </a:r>
            <a:r>
              <a:rPr lang="en-US" dirty="0" smtClean="0"/>
              <a:t/>
            </a:r>
            <a:br>
              <a:rPr lang="en-US" dirty="0" smtClean="0"/>
            </a:br>
            <a:r>
              <a:rPr lang="en-US" dirty="0" err="1" smtClean="0"/>
              <a:t>Docetaxel</a:t>
            </a:r>
            <a:r>
              <a:rPr lang="fa-IR" dirty="0" smtClean="0"/>
              <a:t> در پرونده بیمار صورت می گیرد</a:t>
            </a:r>
            <a:endParaRPr lang="fa-IR" dirty="0"/>
          </a:p>
        </p:txBody>
      </p:sp>
      <p:pic>
        <p:nvPicPr>
          <p:cNvPr id="13314" name="Picture 2" descr="C:\Users\r.shafiei\Desktop\B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229600" cy="3505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305800" y="22860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686800" y="4343400"/>
            <a:ext cx="800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918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توجه   درزمان تشکیل پرونده ممکن است با پیام زیر مواجه  شوید</a:t>
            </a:r>
            <a:endParaRPr lang="fa-IR" dirty="0"/>
          </a:p>
        </p:txBody>
      </p:sp>
      <p:sp>
        <p:nvSpPr>
          <p:cNvPr id="3" name="Content Placeholder 2"/>
          <p:cNvSpPr>
            <a:spLocks noGrp="1"/>
          </p:cNvSpPr>
          <p:nvPr>
            <p:ph idx="1"/>
          </p:nvPr>
        </p:nvSpPr>
        <p:spPr>
          <a:xfrm>
            <a:off x="228600" y="2209801"/>
            <a:ext cx="8458200" cy="3733800"/>
          </a:xfrm>
        </p:spPr>
        <p:txBody>
          <a:bodyPr/>
          <a:lstStyle/>
          <a:p>
            <a:r>
              <a:rPr lang="fa-IR" dirty="0" smtClean="0">
                <a:solidFill>
                  <a:srgbClr val="00B0F0"/>
                </a:solidFill>
              </a:rPr>
              <a:t>خطا در ثبت درخواست:</a:t>
            </a:r>
          </a:p>
          <a:p>
            <a:r>
              <a:rPr lang="fa-IR" dirty="0" smtClean="0">
                <a:solidFill>
                  <a:schemeClr val="tx1">
                    <a:lumMod val="95000"/>
                    <a:lumOff val="5000"/>
                  </a:schemeClr>
                </a:solidFill>
              </a:rPr>
              <a:t>ابتدا دارو را ثبت نموده (طول دوره ) البته نمایش کلیه اطلاعات را تیک دارکرده تا مطمئن شوید که این دارو قبلا  ثبت نشده باشد.</a:t>
            </a:r>
          </a:p>
          <a:p>
            <a:pPr marL="0" indent="0">
              <a:buNone/>
            </a:pPr>
            <a:r>
              <a:rPr lang="fa-IR" dirty="0" smtClean="0">
                <a:solidFill>
                  <a:schemeClr val="tx1">
                    <a:lumMod val="95000"/>
                    <a:lumOff val="5000"/>
                  </a:schemeClr>
                </a:solidFill>
              </a:rPr>
              <a:t> </a:t>
            </a:r>
            <a:endParaRPr lang="fa-IR" dirty="0">
              <a:solidFill>
                <a:schemeClr val="tx1">
                  <a:lumMod val="95000"/>
                  <a:lumOff val="5000"/>
                </a:schemeClr>
              </a:solidFill>
            </a:endParaRPr>
          </a:p>
        </p:txBody>
      </p:sp>
    </p:spTree>
    <p:extLst>
      <p:ext uri="{BB962C8B-B14F-4D97-AF65-F5344CB8AC3E}">
        <p14:creationId xmlns:p14="http://schemas.microsoft.com/office/powerpoint/2010/main" val="2985125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000" dirty="0" smtClean="0"/>
              <a:t>در نسخه زیرداروی </a:t>
            </a:r>
            <a:r>
              <a:rPr lang="en-US" sz="2000" dirty="0" err="1" smtClean="0"/>
              <a:t>Dipherlin</a:t>
            </a:r>
            <a:r>
              <a:rPr lang="en-US" sz="2000" dirty="0" smtClean="0"/>
              <a:t> 11.25</a:t>
            </a:r>
            <a:r>
              <a:rPr lang="fa-IR" sz="2000" dirty="0" smtClean="0"/>
              <a:t> را </a:t>
            </a:r>
            <a:r>
              <a:rPr lang="fa-IR" sz="1800" dirty="0" smtClean="0"/>
              <a:t>می بایست 1عدد در 84روز تعریف نمود ولی  کاربرتعداد 1عدد در 25 روز را  ثبت کرده است </a:t>
            </a:r>
            <a:br>
              <a:rPr lang="fa-IR" sz="1800" dirty="0" smtClean="0"/>
            </a:br>
            <a:endParaRPr lang="fa-IR" sz="1800" dirty="0"/>
          </a:p>
        </p:txBody>
      </p:sp>
      <p:pic>
        <p:nvPicPr>
          <p:cNvPr id="1026" name="Picture 2" descr="C:\Users\r.shafiei\Desktop\s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915400" cy="465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62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3306762"/>
          </a:xfrm>
        </p:spPr>
        <p:txBody>
          <a:bodyPr/>
          <a:lstStyle/>
          <a:p>
            <a:endParaRPr lang="fa-IR" dirty="0"/>
          </a:p>
        </p:txBody>
      </p:sp>
      <p:sp>
        <p:nvSpPr>
          <p:cNvPr id="3" name="Content Placeholder 2"/>
          <p:cNvSpPr>
            <a:spLocks noGrp="1"/>
          </p:cNvSpPr>
          <p:nvPr>
            <p:ph idx="1"/>
          </p:nvPr>
        </p:nvSpPr>
        <p:spPr>
          <a:xfrm>
            <a:off x="304800" y="3810000"/>
            <a:ext cx="8458200" cy="2392363"/>
          </a:xfrm>
        </p:spPr>
        <p:txBody>
          <a:bodyPr/>
          <a:lstStyle/>
          <a:p>
            <a:pPr marL="0" indent="0">
              <a:buNone/>
            </a:pPr>
            <a:r>
              <a:rPr lang="fa-IR" dirty="0" smtClean="0"/>
              <a:t>لذا برای ویرایش آن زمانی که کاربر اقدام به حذف وویرایش نسخه میکند با پیام بالا مواجه میشود. </a:t>
            </a:r>
          </a:p>
        </p:txBody>
      </p:sp>
      <p:pic>
        <p:nvPicPr>
          <p:cNvPr id="2050" name="Picture 2" descr="C:\Users\r.shafiei\Desktop\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46"/>
            <a:ext cx="9125803" cy="317765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62800" y="2133600"/>
            <a:ext cx="3886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620000" y="4652962"/>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52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تیک نمایش بشکل زیر است که تمام اطلاعات قبلی در آن قرار دارد ( داروهای ثبت شده قبلی )</a:t>
            </a:r>
            <a:endParaRPr lang="fa-IR" dirty="0"/>
          </a:p>
        </p:txBody>
      </p:sp>
      <p:sp>
        <p:nvSpPr>
          <p:cNvPr id="3" name="Content Placeholder 2"/>
          <p:cNvSpPr>
            <a:spLocks noGrp="1"/>
          </p:cNvSpPr>
          <p:nvPr>
            <p:ph idx="1"/>
          </p:nvPr>
        </p:nvSpPr>
        <p:spPr/>
        <p:txBody>
          <a:bodyPr/>
          <a:lstStyle/>
          <a:p>
            <a:endParaRPr lang="fa-IR" dirty="0"/>
          </a:p>
        </p:txBody>
      </p:sp>
      <p:pic>
        <p:nvPicPr>
          <p:cNvPr id="5122" name="Picture 2" descr="C:\Users\r.shafiei\Deskto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8077200" cy="355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66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4" y="228600"/>
            <a:ext cx="9144000" cy="2778457"/>
          </a:xfrm>
        </p:spPr>
        <p:txBody>
          <a:bodyPr/>
          <a:lstStyle/>
          <a:p>
            <a:endParaRPr lang="fa-IR" dirty="0"/>
          </a:p>
        </p:txBody>
      </p:sp>
      <p:sp>
        <p:nvSpPr>
          <p:cNvPr id="3" name="Content Placeholder 2"/>
          <p:cNvSpPr>
            <a:spLocks noGrp="1"/>
          </p:cNvSpPr>
          <p:nvPr>
            <p:ph idx="1"/>
          </p:nvPr>
        </p:nvSpPr>
        <p:spPr>
          <a:xfrm>
            <a:off x="163773" y="3352801"/>
            <a:ext cx="8904027" cy="3200400"/>
          </a:xfrm>
        </p:spPr>
        <p:txBody>
          <a:bodyPr/>
          <a:lstStyle/>
          <a:p>
            <a:r>
              <a:rPr lang="fa-IR" dirty="0" smtClean="0"/>
              <a:t>کاربر بجای (اشتباه در ثبت )باید   </a:t>
            </a:r>
            <a:r>
              <a:rPr lang="fa-IR" dirty="0" smtClean="0">
                <a:solidFill>
                  <a:srgbClr val="FF0000"/>
                </a:solidFill>
              </a:rPr>
              <a:t>خدمت ارایه نگردد </a:t>
            </a:r>
            <a:r>
              <a:rPr lang="fa-IR" dirty="0" smtClean="0"/>
              <a:t>را انتخاب کند تا پیام قبلی حذف شود </a:t>
            </a:r>
          </a:p>
          <a:p>
            <a:r>
              <a:rPr lang="fa-IR" dirty="0" smtClean="0"/>
              <a:t>در مرحله بعد اطلاعات </a:t>
            </a:r>
            <a:r>
              <a:rPr lang="en-US" dirty="0" err="1" smtClean="0"/>
              <a:t>Dipherlin</a:t>
            </a:r>
            <a:r>
              <a:rPr lang="en-US" dirty="0" smtClean="0"/>
              <a:t> </a:t>
            </a:r>
            <a:r>
              <a:rPr lang="fa-IR" dirty="0" smtClean="0"/>
              <a:t> به طور صحیح وارد می شود . </a:t>
            </a:r>
            <a:endParaRPr lang="fa-IR" dirty="0"/>
          </a:p>
        </p:txBody>
      </p:sp>
      <p:pic>
        <p:nvPicPr>
          <p:cNvPr id="4098" name="Picture 2" descr="C:\Users\r.shafiei\Desktop\S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35257"/>
            <a:ext cx="9144000" cy="2971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1818565" y="1951630"/>
            <a:ext cx="81875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533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lstStyle/>
          <a:p>
            <a:endParaRPr lang="fa-IR" dirty="0"/>
          </a:p>
        </p:txBody>
      </p:sp>
      <p:sp>
        <p:nvSpPr>
          <p:cNvPr id="3" name="Content Placeholder 2"/>
          <p:cNvSpPr>
            <a:spLocks noGrp="1"/>
          </p:cNvSpPr>
          <p:nvPr>
            <p:ph idx="1"/>
          </p:nvPr>
        </p:nvSpPr>
        <p:spPr>
          <a:xfrm>
            <a:off x="838200" y="4953000"/>
            <a:ext cx="7772400" cy="1554163"/>
          </a:xfrm>
        </p:spPr>
        <p:txBody>
          <a:bodyPr/>
          <a:lstStyle/>
          <a:p>
            <a:endParaRPr lang="fa-IR"/>
          </a:p>
        </p:txBody>
      </p:sp>
      <p:pic>
        <p:nvPicPr>
          <p:cNvPr id="3074" name="Picture 2" descr="C:\Users\r.shafiei\Desktop\s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229600" cy="398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71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5200"/>
            <a:ext cx="8610600" cy="3124200"/>
          </a:xfrm>
        </p:spPr>
        <p:txBody>
          <a:bodyPr/>
          <a:lstStyle/>
          <a:p>
            <a:r>
              <a:rPr lang="fa-IR" dirty="0" smtClean="0"/>
              <a:t>نکات طلایی</a:t>
            </a:r>
            <a:endParaRPr lang="fa-IR" dirty="0"/>
          </a:p>
        </p:txBody>
      </p:sp>
      <p:sp>
        <p:nvSpPr>
          <p:cNvPr id="4" name="Content Placeholder 3"/>
          <p:cNvSpPr>
            <a:spLocks noGrp="1"/>
          </p:cNvSpPr>
          <p:nvPr>
            <p:ph idx="1"/>
          </p:nvPr>
        </p:nvSpPr>
        <p:spPr/>
        <p:txBody>
          <a:bodyPr/>
          <a:lstStyle/>
          <a:p>
            <a:endParaRPr lang="fa-IR" dirty="0"/>
          </a:p>
        </p:txBody>
      </p:sp>
    </p:spTree>
    <p:extLst>
      <p:ext uri="{BB962C8B-B14F-4D97-AF65-F5344CB8AC3E}">
        <p14:creationId xmlns:p14="http://schemas.microsoft.com/office/powerpoint/2010/main" val="22715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86200"/>
            <a:ext cx="8229600" cy="2362200"/>
          </a:xfrm>
        </p:spPr>
        <p:txBody>
          <a:bodyPr>
            <a:normAutofit/>
          </a:bodyPr>
          <a:lstStyle/>
          <a:p>
            <a:pPr algn="just"/>
            <a:r>
              <a:rPr lang="fa-IR" sz="2800" dirty="0" smtClean="0"/>
              <a:t>1-</a:t>
            </a:r>
            <a:r>
              <a:rPr lang="fa-IR" sz="2800" dirty="0" smtClean="0">
                <a:solidFill>
                  <a:srgbClr val="0070C0"/>
                </a:solidFill>
              </a:rPr>
              <a:t>فلش:با کلیک کردن روی آن پنجره ای باز میشود که می توانید بنا به کاربردی که برای شما تعریف شده است از آن استفاده کنید</a:t>
            </a:r>
            <a:br>
              <a:rPr lang="fa-IR" sz="2800" dirty="0" smtClean="0">
                <a:solidFill>
                  <a:srgbClr val="0070C0"/>
                </a:solidFill>
              </a:rPr>
            </a:br>
            <a:r>
              <a:rPr lang="fa-IR" sz="2800" dirty="0" smtClean="0">
                <a:solidFill>
                  <a:srgbClr val="0070C0"/>
                </a:solidFill>
              </a:rPr>
              <a:t>مثال:با کلیک روی داروهای مورد تعهد از این پنجره فایل بعدی  ظاهر میشود  </a:t>
            </a:r>
            <a:r>
              <a:rPr lang="fa-IR" sz="1800" dirty="0" smtClean="0">
                <a:solidFill>
                  <a:srgbClr val="0070C0"/>
                </a:solidFill>
              </a:rPr>
              <a:t/>
            </a:r>
            <a:br>
              <a:rPr lang="fa-IR" sz="1800" dirty="0" smtClean="0">
                <a:solidFill>
                  <a:srgbClr val="0070C0"/>
                </a:solidFill>
              </a:rPr>
            </a:br>
            <a:endParaRPr lang="fa-IR" sz="1800" dirty="0">
              <a:solidFill>
                <a:srgbClr val="0070C0"/>
              </a:solidFill>
            </a:endParaRPr>
          </a:p>
        </p:txBody>
      </p:sp>
      <p:pic>
        <p:nvPicPr>
          <p:cNvPr id="2050" name="Picture 2" descr="C:\Users\r.shafiei\Desktop\t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0"/>
            <a:ext cx="8229600" cy="374776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8534400" y="12192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8001000" y="77656"/>
            <a:ext cx="71348"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 name="Straight Arrow Connector 3"/>
          <p:cNvCxnSpPr/>
          <p:nvPr/>
        </p:nvCxnSpPr>
        <p:spPr>
          <a:xfrm flipH="1">
            <a:off x="8534400" y="1295400"/>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530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144962"/>
          </a:xfrm>
        </p:spPr>
        <p:txBody>
          <a:bodyPr/>
          <a:lstStyle/>
          <a:p>
            <a:endParaRPr lang="fa-IR" dirty="0"/>
          </a:p>
        </p:txBody>
      </p:sp>
      <p:sp>
        <p:nvSpPr>
          <p:cNvPr id="3" name="Content Placeholder 2"/>
          <p:cNvSpPr>
            <a:spLocks noGrp="1"/>
          </p:cNvSpPr>
          <p:nvPr>
            <p:ph idx="1"/>
          </p:nvPr>
        </p:nvSpPr>
        <p:spPr>
          <a:xfrm>
            <a:off x="685800" y="4724400"/>
            <a:ext cx="7806962" cy="1782763"/>
          </a:xfrm>
        </p:spPr>
        <p:txBody>
          <a:bodyPr/>
          <a:lstStyle/>
          <a:p>
            <a:r>
              <a:rPr lang="fa-IR" dirty="0" smtClean="0"/>
              <a:t>نسخه فوق تائید نشده است . </a:t>
            </a:r>
            <a:endParaRPr lang="fa-IR" dirty="0"/>
          </a:p>
        </p:txBody>
      </p:sp>
      <p:pic>
        <p:nvPicPr>
          <p:cNvPr id="6146" name="Picture 2" descr="C:\Users\r.shafiei\Deskto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1" y="304800"/>
            <a:ext cx="8921338" cy="334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14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849562"/>
          </a:xfrm>
        </p:spPr>
        <p:txBody>
          <a:bodyPr/>
          <a:lstStyle/>
          <a:p>
            <a:endParaRPr lang="fa-IR" dirty="0"/>
          </a:p>
        </p:txBody>
      </p:sp>
      <p:sp>
        <p:nvSpPr>
          <p:cNvPr id="3" name="Content Placeholder 2"/>
          <p:cNvSpPr>
            <a:spLocks noGrp="1"/>
          </p:cNvSpPr>
          <p:nvPr>
            <p:ph idx="1"/>
          </p:nvPr>
        </p:nvSpPr>
        <p:spPr>
          <a:xfrm>
            <a:off x="566738" y="4648200"/>
            <a:ext cx="7924800" cy="1935163"/>
          </a:xfrm>
        </p:spPr>
        <p:txBody>
          <a:bodyPr/>
          <a:lstStyle/>
          <a:p>
            <a:r>
              <a:rPr lang="fa-IR" dirty="0" smtClean="0"/>
              <a:t>به تاریخ اعتبار دفترچه در بالا توجه شود که شروع اعتبار از تاریخ (95/09/15) می باشد</a:t>
            </a:r>
          </a:p>
          <a:p>
            <a:r>
              <a:rPr lang="fa-IR" dirty="0" smtClean="0"/>
              <a:t>به تاریخ نسخه توجه شود (95/09/14)</a:t>
            </a:r>
          </a:p>
          <a:p>
            <a:endParaRPr lang="fa-IR" dirty="0"/>
          </a:p>
        </p:txBody>
      </p:sp>
      <p:pic>
        <p:nvPicPr>
          <p:cNvPr id="7170" name="Picture 2" descr="C:\Users\r.shafiei\Deskto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753476" cy="4114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914400" y="884830"/>
            <a:ext cx="251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391400" y="2133600"/>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826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3955576"/>
          </a:xfrm>
        </p:spPr>
        <p:txBody>
          <a:bodyPr/>
          <a:lstStyle/>
          <a:p>
            <a:endParaRPr lang="fa-IR" dirty="0"/>
          </a:p>
        </p:txBody>
      </p:sp>
      <p:sp>
        <p:nvSpPr>
          <p:cNvPr id="3" name="Content Placeholder 2"/>
          <p:cNvSpPr>
            <a:spLocks noGrp="1"/>
          </p:cNvSpPr>
          <p:nvPr>
            <p:ph idx="1"/>
          </p:nvPr>
        </p:nvSpPr>
        <p:spPr>
          <a:xfrm>
            <a:off x="533400" y="4343400"/>
            <a:ext cx="8153400" cy="1981200"/>
          </a:xfrm>
        </p:spPr>
        <p:txBody>
          <a:bodyPr>
            <a:normAutofit fontScale="70000" lnSpcReduction="20000"/>
          </a:bodyPr>
          <a:lstStyle/>
          <a:p>
            <a:r>
              <a:rPr lang="fa-IR" dirty="0" smtClean="0"/>
              <a:t>کاربر داروخانه می بایست  تاریخی را که خود به سیستم داده است یعنی تاریخ 95/09/14که تاریخ نسخه بوده</a:t>
            </a:r>
            <a:r>
              <a:rPr lang="fa-IR" dirty="0"/>
              <a:t> </a:t>
            </a:r>
            <a:r>
              <a:rPr lang="fa-IR" dirty="0" smtClean="0"/>
              <a:t>راویرایش کرده </a:t>
            </a:r>
            <a:r>
              <a:rPr lang="fa-IR" dirty="0"/>
              <a:t>و</a:t>
            </a:r>
            <a:r>
              <a:rPr lang="fa-IR" dirty="0" smtClean="0"/>
              <a:t> تاریخ 95/09/15  را وارد کند ودیگر نیاز به ارجاع بیمه شده به اداره بیمه شهرستان یا اداره کل نمی باشد . </a:t>
            </a:r>
            <a:endParaRPr lang="fa-IR" dirty="0"/>
          </a:p>
          <a:p>
            <a:r>
              <a:rPr lang="fa-IR" dirty="0" smtClean="0"/>
              <a:t> نکته:تاریخی که در نسخه نوشته میشود این الزام را ندارد که حتما همان تاریخ درسیستم تائید دارو،وارد شود . </a:t>
            </a:r>
            <a:endParaRPr lang="fa-IR" dirty="0"/>
          </a:p>
        </p:txBody>
      </p:sp>
      <p:pic>
        <p:nvPicPr>
          <p:cNvPr id="8194" name="Picture 2" descr="C:\Users\r.shafiei\Desktop\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6391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54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3657600"/>
          </a:xfrm>
        </p:spPr>
        <p:txBody>
          <a:bodyPr/>
          <a:lstStyle/>
          <a:p>
            <a:r>
              <a:rPr lang="fa-IR" dirty="0" smtClean="0"/>
              <a:t>مثال </a:t>
            </a:r>
            <a:br>
              <a:rPr lang="fa-IR" dirty="0" smtClean="0"/>
            </a:br>
            <a:r>
              <a:rPr lang="fa-IR" dirty="0" smtClean="0"/>
              <a:t>داروخانه هلال احمر دربررسی از نسخ ثبت شده متوجه نکته ای در استعلام بیمه شده میشود</a:t>
            </a:r>
            <a:endParaRPr lang="fa-IR" dirty="0"/>
          </a:p>
        </p:txBody>
      </p:sp>
      <p:sp>
        <p:nvSpPr>
          <p:cNvPr id="3" name="Content Placeholder 2"/>
          <p:cNvSpPr>
            <a:spLocks noGrp="1"/>
          </p:cNvSpPr>
          <p:nvPr>
            <p:ph idx="1"/>
          </p:nvPr>
        </p:nvSpPr>
        <p:spPr>
          <a:xfrm>
            <a:off x="1066800" y="5181600"/>
            <a:ext cx="7620000" cy="944563"/>
          </a:xfrm>
        </p:spPr>
        <p:txBody>
          <a:bodyPr/>
          <a:lstStyle/>
          <a:p>
            <a:endParaRPr lang="fa-IR" dirty="0"/>
          </a:p>
        </p:txBody>
      </p:sp>
    </p:spTree>
    <p:extLst>
      <p:ext uri="{BB962C8B-B14F-4D97-AF65-F5344CB8AC3E}">
        <p14:creationId xmlns:p14="http://schemas.microsoft.com/office/powerpoint/2010/main" val="2101086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3306762"/>
          </a:xfrm>
        </p:spPr>
        <p:txBody>
          <a:bodyPr/>
          <a:lstStyle/>
          <a:p>
            <a:endParaRPr lang="fa-IR" dirty="0"/>
          </a:p>
        </p:txBody>
      </p:sp>
      <p:sp>
        <p:nvSpPr>
          <p:cNvPr id="3" name="Content Placeholder 2"/>
          <p:cNvSpPr>
            <a:spLocks noGrp="1"/>
          </p:cNvSpPr>
          <p:nvPr>
            <p:ph idx="1"/>
          </p:nvPr>
        </p:nvSpPr>
        <p:spPr>
          <a:xfrm>
            <a:off x="381000" y="3886200"/>
            <a:ext cx="8305800" cy="2316163"/>
          </a:xfrm>
        </p:spPr>
        <p:txBody>
          <a:bodyPr/>
          <a:lstStyle/>
          <a:p>
            <a:pPr marL="0" indent="0">
              <a:buNone/>
            </a:pPr>
            <a:r>
              <a:rPr lang="fa-IR" dirty="0" smtClean="0"/>
              <a:t>نکته : داروخانه پس از ثبت کد رهگیری (166</a:t>
            </a:r>
            <a:r>
              <a:rPr lang="en-US" dirty="0" smtClean="0"/>
              <a:t>CHS</a:t>
            </a:r>
            <a:r>
              <a:rPr lang="fa-IR" dirty="0" smtClean="0"/>
              <a:t>) طی بررسی از استعلام نسخه  متوجه میشود که تعداد  داروی تائید شده در این بیمه شده </a:t>
            </a:r>
            <a:r>
              <a:rPr lang="en-US" dirty="0" smtClean="0"/>
              <a:t>0</a:t>
            </a:r>
            <a:r>
              <a:rPr lang="fa-IR" dirty="0" smtClean="0"/>
              <a:t>عدد میباشد</a:t>
            </a:r>
          </a:p>
        </p:txBody>
      </p:sp>
      <p:pic>
        <p:nvPicPr>
          <p:cNvPr id="1026" name="Picture 2" descr="C:\Users\r.shafiei\Desktop\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51535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320119" y="2743200"/>
            <a:ext cx="822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48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191000"/>
          </a:xfrm>
        </p:spPr>
        <p:txBody>
          <a:bodyPr>
            <a:normAutofit/>
          </a:bodyPr>
          <a:lstStyle/>
          <a:p>
            <a:r>
              <a:rPr lang="fa-IR" dirty="0" smtClean="0"/>
              <a:t>این نسخه گویای این است که دارویی به بیمه شده داده نشده است لذامشمول کسورات     می گردد </a:t>
            </a:r>
            <a:endParaRPr lang="fa-IR" dirty="0"/>
          </a:p>
        </p:txBody>
      </p:sp>
      <p:sp>
        <p:nvSpPr>
          <p:cNvPr id="3" name="Content Placeholder 2"/>
          <p:cNvSpPr>
            <a:spLocks noGrp="1"/>
          </p:cNvSpPr>
          <p:nvPr>
            <p:ph idx="1"/>
          </p:nvPr>
        </p:nvSpPr>
        <p:spPr/>
        <p:txBody>
          <a:bodyPr>
            <a:normAutofit/>
          </a:bodyPr>
          <a:lstStyle/>
          <a:p>
            <a:r>
              <a:rPr lang="fa-IR" dirty="0" smtClean="0"/>
              <a:t> </a:t>
            </a:r>
          </a:p>
        </p:txBody>
      </p:sp>
    </p:spTree>
    <p:extLst>
      <p:ext uri="{BB962C8B-B14F-4D97-AF65-F5344CB8AC3E}">
        <p14:creationId xmlns:p14="http://schemas.microsoft.com/office/powerpoint/2010/main" val="1100192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fa-IR" dirty="0" smtClean="0"/>
              <a:t>جهت جلوگیری ازمشکل پیش آمده</a:t>
            </a:r>
            <a:endParaRPr lang="fa-IR" dirty="0"/>
          </a:p>
        </p:txBody>
      </p:sp>
      <p:pic>
        <p:nvPicPr>
          <p:cNvPr id="2050" name="Picture 2" descr="C:\Users\r.shafiei\Desktop\l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29" y="2209800"/>
            <a:ext cx="917012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596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3352800"/>
          </a:xfrm>
        </p:spPr>
        <p:txBody>
          <a:bodyPr>
            <a:normAutofit/>
          </a:bodyPr>
          <a:lstStyle/>
          <a:p>
            <a:r>
              <a:rPr lang="fa-IR" sz="2800" dirty="0" smtClean="0"/>
              <a:t>حذف ویا ویرایش نسخ تایید شده توسط داروخانه فقط توسط همان داروخانه امکان پذیر می باشد و رویت نسخ ثبت شده توسط سایر داروخانه ها مقدور نمی باشد همچنین کد رهگیری مورد نظر 166</a:t>
            </a:r>
            <a:r>
              <a:rPr lang="en-US" sz="2800" dirty="0" smtClean="0"/>
              <a:t> CSH</a:t>
            </a:r>
            <a:r>
              <a:rPr lang="fa-IR" sz="2800" dirty="0" smtClean="0"/>
              <a:t>فقط توسط کاربر همان داروخانه قابل حذف و ویرایش میباشد</a:t>
            </a:r>
            <a:endParaRPr lang="fa-IR" sz="2800" dirty="0"/>
          </a:p>
        </p:txBody>
      </p:sp>
      <p:sp>
        <p:nvSpPr>
          <p:cNvPr id="3" name="Content Placeholder 2"/>
          <p:cNvSpPr>
            <a:spLocks noGrp="1"/>
          </p:cNvSpPr>
          <p:nvPr>
            <p:ph idx="1"/>
          </p:nvPr>
        </p:nvSpPr>
        <p:spPr>
          <a:xfrm>
            <a:off x="914400" y="3886200"/>
            <a:ext cx="7772400" cy="2239963"/>
          </a:xfrm>
        </p:spPr>
        <p:txBody>
          <a:bodyPr/>
          <a:lstStyle/>
          <a:p>
            <a:pPr marL="0" indent="0" algn="just">
              <a:buNone/>
            </a:pPr>
            <a:r>
              <a:rPr lang="fa-IR" dirty="0" smtClean="0"/>
              <a:t>پس کاربر داروخانه خودش با حذف کد رهگیری وویرایش نسخه ، دوباره اطلاعات دارویی را در همان نسخه واردکرده </a:t>
            </a:r>
            <a:r>
              <a:rPr lang="fa-IR" dirty="0" smtClean="0"/>
              <a:t>ومجددا </a:t>
            </a:r>
            <a:r>
              <a:rPr lang="fa-IR" dirty="0" smtClean="0"/>
              <a:t>کد رهگیری جدید میگیرد</a:t>
            </a:r>
          </a:p>
        </p:txBody>
      </p:sp>
    </p:spTree>
    <p:extLst>
      <p:ext uri="{BB962C8B-B14F-4D97-AF65-F5344CB8AC3E}">
        <p14:creationId xmlns:p14="http://schemas.microsoft.com/office/powerpoint/2010/main" val="3442486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3078162"/>
          </a:xfrm>
        </p:spPr>
        <p:txBody>
          <a:bodyPr/>
          <a:lstStyle/>
          <a:p>
            <a:endParaRPr lang="fa-IR" dirty="0"/>
          </a:p>
        </p:txBody>
      </p:sp>
      <p:sp>
        <p:nvSpPr>
          <p:cNvPr id="3" name="Content Placeholder 2"/>
          <p:cNvSpPr>
            <a:spLocks noGrp="1"/>
          </p:cNvSpPr>
          <p:nvPr>
            <p:ph idx="1"/>
          </p:nvPr>
        </p:nvSpPr>
        <p:spPr>
          <a:xfrm>
            <a:off x="152400" y="3955585"/>
            <a:ext cx="8737978" cy="2902415"/>
          </a:xfrm>
        </p:spPr>
        <p:txBody>
          <a:bodyPr/>
          <a:lstStyle/>
          <a:p>
            <a:pPr marL="0" indent="0">
              <a:buNone/>
            </a:pPr>
            <a:r>
              <a:rPr lang="fa-IR" dirty="0" smtClean="0"/>
              <a:t>                               هشدار</a:t>
            </a:r>
          </a:p>
          <a:p>
            <a:pPr marL="0" indent="0">
              <a:buNone/>
            </a:pPr>
            <a:r>
              <a:rPr lang="fa-IR" dirty="0" smtClean="0"/>
              <a:t>اداره کل گیلان:رضا شفیعی</a:t>
            </a:r>
          </a:p>
          <a:p>
            <a:pPr marL="0" indent="0">
              <a:buNone/>
            </a:pPr>
            <a:r>
              <a:rPr lang="fa-IR" sz="2000" dirty="0" smtClean="0"/>
              <a:t>تترابنازین ،مزالازین وآساکول انما ،تحت هیچ شرایط در داروخانه تائیدنگردد. بدیهی است در صورت تائید در داروخانه شما،مشمول کسورات نسخ خواهد گردید</a:t>
            </a:r>
          </a:p>
          <a:p>
            <a:pPr marL="0" indent="0">
              <a:buNone/>
            </a:pPr>
            <a:r>
              <a:rPr lang="fa-IR" sz="2000" dirty="0" smtClean="0"/>
              <a:t> متن بالا به چه معنایی است ؟</a:t>
            </a:r>
            <a:endParaRPr lang="fa-IR" sz="2000" dirty="0"/>
          </a:p>
        </p:txBody>
      </p:sp>
      <p:pic>
        <p:nvPicPr>
          <p:cNvPr id="1028" name="Picture 4" descr="C:\Users\r.shafiei\Desktop\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381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88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هشدار</a:t>
            </a:r>
            <a:endParaRPr lang="fa-IR" dirty="0"/>
          </a:p>
        </p:txBody>
      </p:sp>
      <p:sp>
        <p:nvSpPr>
          <p:cNvPr id="3" name="Content Placeholder 2"/>
          <p:cNvSpPr>
            <a:spLocks noGrp="1"/>
          </p:cNvSpPr>
          <p:nvPr>
            <p:ph idx="1"/>
          </p:nvPr>
        </p:nvSpPr>
        <p:spPr/>
        <p:txBody>
          <a:bodyPr>
            <a:normAutofit/>
          </a:bodyPr>
          <a:lstStyle/>
          <a:p>
            <a:r>
              <a:rPr lang="fa-IR" dirty="0" smtClean="0"/>
              <a:t>کارشناس تائید دارو جهت برخی از بیمه شدگان که بنابه دلایلی نیاز به بررسی نظارتی و یا ...دارد پیام هشدار               می گذارد. </a:t>
            </a:r>
          </a:p>
          <a:p>
            <a:r>
              <a:rPr lang="fa-IR" dirty="0" smtClean="0"/>
              <a:t>نکته مهم: داروخانه با رویت  این پیام  در صفحه تائید اینترنتی دارو، مجاز به تایید </a:t>
            </a:r>
            <a:r>
              <a:rPr lang="fa-IR" dirty="0" smtClean="0">
                <a:solidFill>
                  <a:schemeClr val="tx1">
                    <a:lumMod val="95000"/>
                    <a:lumOff val="5000"/>
                  </a:schemeClr>
                </a:solidFill>
              </a:rPr>
              <a:t>داروهایی که در متن پیام آمده است ، نمی باشد.</a:t>
            </a:r>
          </a:p>
          <a:p>
            <a:r>
              <a:rPr lang="fa-IR" dirty="0" smtClean="0">
                <a:solidFill>
                  <a:srgbClr val="FF0000"/>
                </a:solidFill>
              </a:rPr>
              <a:t>نکته دوم: </a:t>
            </a:r>
            <a:r>
              <a:rPr lang="fa-IR" dirty="0" smtClean="0">
                <a:solidFill>
                  <a:schemeClr val="tx1">
                    <a:lumMod val="95000"/>
                    <a:lumOff val="5000"/>
                  </a:schemeClr>
                </a:solidFill>
              </a:rPr>
              <a:t>کاربر داروخانه میتواند با کلیک </a:t>
            </a:r>
            <a:r>
              <a:rPr lang="en-US" dirty="0" smtClean="0">
                <a:solidFill>
                  <a:schemeClr val="tx1">
                    <a:lumMod val="95000"/>
                    <a:lumOff val="5000"/>
                  </a:schemeClr>
                </a:solidFill>
              </a:rPr>
              <a:t>OK </a:t>
            </a:r>
            <a:r>
              <a:rPr lang="fa-IR" dirty="0" smtClean="0">
                <a:solidFill>
                  <a:schemeClr val="tx1">
                    <a:lumMod val="95000"/>
                    <a:lumOff val="5000"/>
                  </a:schemeClr>
                </a:solidFill>
              </a:rPr>
              <a:t> اقدام به تایید مابقی داروهای تجویزی نماید . </a:t>
            </a:r>
            <a:endParaRPr lang="fa-IR" dirty="0">
              <a:solidFill>
                <a:schemeClr val="tx1">
                  <a:lumMod val="95000"/>
                  <a:lumOff val="5000"/>
                </a:schemeClr>
              </a:solidFill>
            </a:endParaRPr>
          </a:p>
        </p:txBody>
      </p:sp>
    </p:spTree>
    <p:extLst>
      <p:ext uri="{BB962C8B-B14F-4D97-AF65-F5344CB8AC3E}">
        <p14:creationId xmlns:p14="http://schemas.microsoft.com/office/powerpoint/2010/main" val="25763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2590800"/>
            <a:ext cx="8819866" cy="3810000"/>
          </a:xfrm>
        </p:spPr>
        <p:txBody>
          <a:bodyPr>
            <a:normAutofit fontScale="90000"/>
          </a:bodyPr>
          <a:lstStyle/>
          <a:p>
            <a:r>
              <a:rPr lang="fa-IR" dirty="0" smtClean="0"/>
              <a:t>سامانه اعلام نرخ خدمات </a:t>
            </a:r>
            <a:br>
              <a:rPr lang="fa-IR" dirty="0" smtClean="0"/>
            </a:br>
            <a:r>
              <a:rPr lang="en-US" dirty="0" smtClean="0"/>
              <a:t>mdp.ihio.gov.ir</a:t>
            </a:r>
            <a:r>
              <a:rPr lang="en-US" dirty="0"/>
              <a:t/>
            </a:r>
            <a:br>
              <a:rPr lang="en-US" dirty="0"/>
            </a:br>
            <a:r>
              <a:rPr lang="fa-IR" sz="2000" dirty="0" smtClean="0">
                <a:solidFill>
                  <a:srgbClr val="FF0000"/>
                </a:solidFill>
              </a:rPr>
              <a:t>قیمت دارو، تجهیزات و....را به روز،  نشان میدهد،همچنین  با ورود کد  یا نام ژنریک دارو د رسامانه موارد زیرقابل رویت می باشد:</a:t>
            </a:r>
            <a:br>
              <a:rPr lang="fa-IR" sz="2000" dirty="0" smtClean="0">
                <a:solidFill>
                  <a:srgbClr val="FF0000"/>
                </a:solidFill>
              </a:rPr>
            </a:br>
            <a:r>
              <a:rPr lang="fa-IR" sz="2000" dirty="0" smtClean="0">
                <a:solidFill>
                  <a:srgbClr val="FF0000"/>
                </a:solidFill>
              </a:rPr>
              <a:t>1-شرایط وضوابط  تعهد دارو</a:t>
            </a:r>
            <a:br>
              <a:rPr lang="fa-IR" sz="2000" dirty="0" smtClean="0">
                <a:solidFill>
                  <a:srgbClr val="FF0000"/>
                </a:solidFill>
              </a:rPr>
            </a:br>
            <a:r>
              <a:rPr lang="fa-IR" sz="2000" dirty="0" smtClean="0">
                <a:solidFill>
                  <a:srgbClr val="FF0000"/>
                </a:solidFill>
              </a:rPr>
              <a:t>2-پرونده ای بودن دارو</a:t>
            </a:r>
            <a:r>
              <a:rPr lang="fa-IR" dirty="0" smtClean="0">
                <a:solidFill>
                  <a:srgbClr val="FF0000"/>
                </a:solidFill>
              </a:rPr>
              <a:t/>
            </a:r>
            <a:br>
              <a:rPr lang="fa-IR" dirty="0" smtClean="0">
                <a:solidFill>
                  <a:srgbClr val="FF0000"/>
                </a:solidFill>
              </a:rPr>
            </a:br>
            <a:r>
              <a:rPr lang="fa-IR" sz="2000" dirty="0" smtClean="0">
                <a:solidFill>
                  <a:srgbClr val="FF0000"/>
                </a:solidFill>
              </a:rPr>
              <a:t>3-گزارش فایل  اکسل دارویی</a:t>
            </a:r>
            <a:br>
              <a:rPr lang="fa-IR" sz="2000" dirty="0" smtClean="0">
                <a:solidFill>
                  <a:srgbClr val="FF0000"/>
                </a:solidFill>
              </a:rPr>
            </a:br>
            <a:r>
              <a:rPr lang="fa-IR" sz="2000" dirty="0" smtClean="0">
                <a:solidFill>
                  <a:srgbClr val="FF0000"/>
                </a:solidFill>
              </a:rPr>
              <a:t>4-آخرین تغییرات قیمت دارویی</a:t>
            </a:r>
            <a:r>
              <a:rPr lang="fa-IR" dirty="0" smtClean="0"/>
              <a:t/>
            </a:r>
            <a:br>
              <a:rPr lang="fa-IR" dirty="0" smtClean="0"/>
            </a:br>
            <a:endParaRPr lang="fa-IR" dirty="0"/>
          </a:p>
        </p:txBody>
      </p:sp>
      <p:pic>
        <p:nvPicPr>
          <p:cNvPr id="3074" name="Picture 2" descr="C:\Users\r.shafiei\Desktop\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205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3585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چگونه پیام گذاری کنیم؟</a:t>
            </a:r>
            <a:br>
              <a:rPr lang="fa-IR" dirty="0" smtClean="0"/>
            </a:br>
            <a:r>
              <a:rPr lang="fa-IR" dirty="0" smtClean="0"/>
              <a:t>ابتداپرونده بیمار را باز می کنیم</a:t>
            </a:r>
            <a:endParaRPr lang="fa-IR" dirty="0"/>
          </a:p>
        </p:txBody>
      </p:sp>
      <p:cxnSp>
        <p:nvCxnSpPr>
          <p:cNvPr id="5" name="Straight Arrow Connector 4"/>
          <p:cNvCxnSpPr/>
          <p:nvPr/>
        </p:nvCxnSpPr>
        <p:spPr>
          <a:xfrm>
            <a:off x="-2133600" y="512445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2" name="Picture 4" descr="C:\Users\r.shafiei\Deskto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 y="1600200"/>
            <a:ext cx="7620000" cy="2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6248400" y="2590800"/>
            <a:ext cx="426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3" name="Picture 5" descr="C:\Users\r.shafiei\Deskto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8524875" cy="207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7574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3078162"/>
          </a:xfrm>
        </p:spPr>
        <p:txBody>
          <a:bodyPr/>
          <a:lstStyle/>
          <a:p>
            <a:endParaRPr lang="fa-IR" dirty="0"/>
          </a:p>
        </p:txBody>
      </p:sp>
      <p:sp>
        <p:nvSpPr>
          <p:cNvPr id="3" name="Content Placeholder 2"/>
          <p:cNvSpPr>
            <a:spLocks noGrp="1"/>
          </p:cNvSpPr>
          <p:nvPr>
            <p:ph idx="1"/>
          </p:nvPr>
        </p:nvSpPr>
        <p:spPr>
          <a:xfrm>
            <a:off x="217480" y="3505200"/>
            <a:ext cx="8621720" cy="3048000"/>
          </a:xfrm>
        </p:spPr>
        <p:txBody>
          <a:bodyPr>
            <a:normAutofit lnSpcReduction="10000"/>
          </a:bodyPr>
          <a:lstStyle/>
          <a:p>
            <a:r>
              <a:rPr lang="fa-IR" dirty="0" smtClean="0"/>
              <a:t>مطابق فرم بالا در یک بازه زمانی که مد نظر کارشناس است پیام مذکور را در قسمت شرح</a:t>
            </a:r>
            <a:r>
              <a:rPr lang="fa-IR" i="1" dirty="0" smtClean="0"/>
              <a:t>    بطور کامل می نویسد ودر قسمت وضعیت آیکن  (هشدار در هنگام ثبت )را انتخاب    می کند</a:t>
            </a:r>
          </a:p>
          <a:p>
            <a:r>
              <a:rPr lang="fa-IR" i="1" dirty="0" smtClean="0"/>
              <a:t>در انتها ثبت و</a:t>
            </a:r>
            <a:endParaRPr lang="en-US" i="1" dirty="0" smtClean="0"/>
          </a:p>
          <a:p>
            <a:r>
              <a:rPr lang="en-US" i="1" dirty="0" smtClean="0"/>
              <a:t>ok</a:t>
            </a:r>
            <a:r>
              <a:rPr lang="fa-IR" i="1" dirty="0" smtClean="0"/>
              <a:t> </a:t>
            </a:r>
            <a:endParaRPr lang="fa-IR" dirty="0"/>
          </a:p>
        </p:txBody>
      </p:sp>
      <p:pic>
        <p:nvPicPr>
          <p:cNvPr id="3074" name="Picture 2" descr="C:\Users\r.shafiei\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0" y="228600"/>
            <a:ext cx="8888989"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1981200" y="609600"/>
            <a:ext cx="4571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3352800" y="3945341"/>
            <a:ext cx="45719"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308431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نکات مورد توجه در زمان پیام گذاری</a:t>
            </a:r>
            <a:endParaRPr lang="fa-IR" dirty="0"/>
          </a:p>
        </p:txBody>
      </p:sp>
      <p:sp>
        <p:nvSpPr>
          <p:cNvPr id="3" name="Content Placeholder 2"/>
          <p:cNvSpPr>
            <a:spLocks noGrp="1"/>
          </p:cNvSpPr>
          <p:nvPr>
            <p:ph idx="1"/>
          </p:nvPr>
        </p:nvSpPr>
        <p:spPr>
          <a:xfrm>
            <a:off x="304800" y="1371600"/>
            <a:ext cx="8382000" cy="5181600"/>
          </a:xfrm>
        </p:spPr>
        <p:txBody>
          <a:bodyPr>
            <a:normAutofit lnSpcReduction="10000"/>
          </a:bodyPr>
          <a:lstStyle/>
          <a:p>
            <a:r>
              <a:rPr lang="fa-IR" dirty="0" smtClean="0"/>
              <a:t>1-متن پیام جهت اطلاع رسانی وتوجه کاربر داروخانه یا سایر کارشناسان تائید داروحتی در استان دیگر می باشد.</a:t>
            </a:r>
          </a:p>
          <a:p>
            <a:r>
              <a:rPr lang="fa-IR" dirty="0" smtClean="0"/>
              <a:t>2-تاریخ شروع و پایان پیام مهم است ،چراکه بعدازاتمام مهلت  تاریخ پیام،آن پیام دیگردرصفحه تائید اینترنتی دارو، ظاهر نمی شود</a:t>
            </a:r>
            <a:r>
              <a:rPr lang="fa-IR" dirty="0" smtClean="0">
                <a:solidFill>
                  <a:srgbClr val="FF0000"/>
                </a:solidFill>
              </a:rPr>
              <a:t>(</a:t>
            </a:r>
            <a:r>
              <a:rPr lang="fa-IR" sz="1600" dirty="0" smtClean="0">
                <a:solidFill>
                  <a:srgbClr val="FF0000"/>
                </a:solidFill>
              </a:rPr>
              <a:t>در</a:t>
            </a:r>
            <a:r>
              <a:rPr lang="fa-IR" sz="1800" dirty="0" smtClean="0">
                <a:solidFill>
                  <a:srgbClr val="FF0000"/>
                </a:solidFill>
              </a:rPr>
              <a:t> نسخه بالا از تاریخ 95/10/10تاتاریخ</a:t>
            </a:r>
            <a:r>
              <a:rPr lang="fa-IR" dirty="0" smtClean="0">
                <a:solidFill>
                  <a:srgbClr val="FF0000"/>
                </a:solidFill>
              </a:rPr>
              <a:t> </a:t>
            </a:r>
            <a:r>
              <a:rPr lang="fa-IR" sz="1800" dirty="0" smtClean="0">
                <a:solidFill>
                  <a:srgbClr val="FF0000"/>
                </a:solidFill>
              </a:rPr>
              <a:t>95/12/11)فقط در صورتی که بیمه شده به داروخانه مراجعه داشته باشد برای داروخانه پیام ظاهر میشود بعداز تاریخ 95/12/11دیگر پیامی ظاهر نمیشود)</a:t>
            </a:r>
          </a:p>
          <a:p>
            <a:r>
              <a:rPr lang="fa-IR" dirty="0" smtClean="0"/>
              <a:t>3-نکته: اگر نیاز به تشکیل پرونده جهت دارویی پرونده ای باشدواز طرفی نیاز به داشتن هشدارپیام برای دارویی خاص باشد،لذا باید تشکیل پرونده جدید رابدون دستکاری  در پیام قبلی  انجام داد.</a:t>
            </a:r>
            <a:endParaRPr lang="fa-IR" dirty="0"/>
          </a:p>
        </p:txBody>
      </p:sp>
    </p:spTree>
    <p:extLst>
      <p:ext uri="{BB962C8B-B14F-4D97-AF65-F5344CB8AC3E}">
        <p14:creationId xmlns:p14="http://schemas.microsoft.com/office/powerpoint/2010/main" val="3493517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410200"/>
          </a:xfrm>
        </p:spPr>
        <p:txBody>
          <a:bodyPr>
            <a:normAutofit/>
          </a:bodyPr>
          <a:lstStyle/>
          <a:p>
            <a:r>
              <a:rPr lang="fa-IR" sz="9600" dirty="0" smtClean="0">
                <a:cs typeface="B Nasim" pitchFamily="2" charset="-78"/>
              </a:rPr>
              <a:t>بیماران خاص</a:t>
            </a:r>
            <a:endParaRPr lang="fa-IR" sz="9600" dirty="0">
              <a:cs typeface="B Nasim" pitchFamily="2" charset="-78"/>
            </a:endParaRPr>
          </a:p>
        </p:txBody>
      </p:sp>
      <p:sp>
        <p:nvSpPr>
          <p:cNvPr id="3" name="Content Placeholder 2"/>
          <p:cNvSpPr>
            <a:spLocks noGrp="1"/>
          </p:cNvSpPr>
          <p:nvPr>
            <p:ph idx="1"/>
          </p:nvPr>
        </p:nvSpPr>
        <p:spPr>
          <a:xfrm>
            <a:off x="304801" y="6019800"/>
            <a:ext cx="8382000" cy="106364"/>
          </a:xfrm>
        </p:spPr>
        <p:txBody>
          <a:bodyPr>
            <a:normAutofit fontScale="25000" lnSpcReduction="20000"/>
          </a:bodyPr>
          <a:lstStyle/>
          <a:p>
            <a:endParaRPr lang="fa-IR" dirty="0"/>
          </a:p>
        </p:txBody>
      </p:sp>
    </p:spTree>
    <p:extLst>
      <p:ext uri="{BB962C8B-B14F-4D97-AF65-F5344CB8AC3E}">
        <p14:creationId xmlns:p14="http://schemas.microsoft.com/office/powerpoint/2010/main" val="1722756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بیماران خاص وداروخانه های ویژه</a:t>
            </a:r>
            <a:endParaRPr lang="fa-IR" dirty="0"/>
          </a:p>
        </p:txBody>
      </p:sp>
      <p:sp>
        <p:nvSpPr>
          <p:cNvPr id="3" name="Content Placeholder 2"/>
          <p:cNvSpPr>
            <a:spLocks noGrp="1"/>
          </p:cNvSpPr>
          <p:nvPr>
            <p:ph idx="1"/>
          </p:nvPr>
        </p:nvSpPr>
        <p:spPr/>
        <p:txBody>
          <a:bodyPr/>
          <a:lstStyle/>
          <a:p>
            <a:r>
              <a:rPr lang="fa-IR" dirty="0" smtClean="0"/>
              <a:t>بیماران خاص در سازمان بیمه سلامت </a:t>
            </a:r>
          </a:p>
          <a:p>
            <a:r>
              <a:rPr lang="fa-IR" dirty="0" smtClean="0"/>
              <a:t>5 گروه می باشند:</a:t>
            </a:r>
          </a:p>
          <a:p>
            <a:r>
              <a:rPr lang="fa-IR" dirty="0"/>
              <a:t>1</a:t>
            </a:r>
            <a:r>
              <a:rPr lang="fa-IR" dirty="0" smtClean="0">
                <a:solidFill>
                  <a:srgbClr val="FF0000"/>
                </a:solidFill>
              </a:rPr>
              <a:t>-تالاسمی(101)</a:t>
            </a:r>
          </a:p>
          <a:p>
            <a:r>
              <a:rPr lang="fa-IR" dirty="0" smtClean="0">
                <a:solidFill>
                  <a:srgbClr val="FF0000"/>
                </a:solidFill>
              </a:rPr>
              <a:t>2-هموفیلی(102)</a:t>
            </a:r>
          </a:p>
          <a:p>
            <a:r>
              <a:rPr lang="fa-IR" dirty="0" smtClean="0">
                <a:solidFill>
                  <a:srgbClr val="FF0000"/>
                </a:solidFill>
              </a:rPr>
              <a:t>3-</a:t>
            </a:r>
            <a:r>
              <a:rPr lang="en-US" dirty="0" smtClean="0">
                <a:solidFill>
                  <a:srgbClr val="FF0000"/>
                </a:solidFill>
              </a:rPr>
              <a:t>MS</a:t>
            </a:r>
            <a:r>
              <a:rPr lang="fa-IR" dirty="0" smtClean="0">
                <a:solidFill>
                  <a:srgbClr val="FF0000"/>
                </a:solidFill>
              </a:rPr>
              <a:t>(103)</a:t>
            </a:r>
          </a:p>
          <a:p>
            <a:r>
              <a:rPr lang="fa-IR" dirty="0" smtClean="0">
                <a:solidFill>
                  <a:srgbClr val="FF0000"/>
                </a:solidFill>
              </a:rPr>
              <a:t>4-دیالیز(104)</a:t>
            </a:r>
          </a:p>
          <a:p>
            <a:r>
              <a:rPr lang="fa-IR" dirty="0" smtClean="0">
                <a:solidFill>
                  <a:srgbClr val="FF0000"/>
                </a:solidFill>
              </a:rPr>
              <a:t>5-پیوند(105</a:t>
            </a:r>
            <a:r>
              <a:rPr lang="fa-IR" dirty="0" smtClean="0"/>
              <a:t>)</a:t>
            </a:r>
            <a:endParaRPr lang="fa-IR" dirty="0"/>
          </a:p>
        </p:txBody>
      </p:sp>
    </p:spTree>
    <p:extLst>
      <p:ext uri="{BB962C8B-B14F-4D97-AF65-F5344CB8AC3E}">
        <p14:creationId xmlns:p14="http://schemas.microsoft.com/office/powerpoint/2010/main" val="2551783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داروخانه های خاص (ویژه)</a:t>
            </a:r>
            <a:endParaRPr lang="fa-IR" dirty="0"/>
          </a:p>
        </p:txBody>
      </p:sp>
      <p:sp>
        <p:nvSpPr>
          <p:cNvPr id="3" name="Content Placeholder 2"/>
          <p:cNvSpPr>
            <a:spLocks noGrp="1"/>
          </p:cNvSpPr>
          <p:nvPr>
            <p:ph idx="1"/>
          </p:nvPr>
        </p:nvSpPr>
        <p:spPr/>
        <p:txBody>
          <a:bodyPr>
            <a:noAutofit/>
          </a:bodyPr>
          <a:lstStyle/>
          <a:p>
            <a:r>
              <a:rPr lang="fa-IR" sz="4000" dirty="0" smtClean="0">
                <a:cs typeface="B Aseman" pitchFamily="2" charset="-78"/>
              </a:rPr>
              <a:t>به گروهی از داروخانه ها که داروهای بیماران خاص   و صعب العلاج را تهیه می نمایند گفته می شود. </a:t>
            </a:r>
          </a:p>
          <a:p>
            <a:pPr marL="0" indent="0">
              <a:buNone/>
            </a:pPr>
            <a:r>
              <a:rPr lang="fa-IR" sz="4000" dirty="0" smtClean="0">
                <a:cs typeface="B Aseman" pitchFamily="2" charset="-78"/>
              </a:rPr>
              <a:t>مطابق فایل قبلی بیماران خاص در سازمان تعریف شده اند</a:t>
            </a:r>
          </a:p>
          <a:p>
            <a:pPr marL="0" indent="0">
              <a:buNone/>
            </a:pPr>
            <a:r>
              <a:rPr lang="fa-IR" sz="4000" dirty="0" smtClean="0">
                <a:cs typeface="B Aseman" pitchFamily="2" charset="-78"/>
              </a:rPr>
              <a:t>در عین حال همین داروخانه ها باتائید سازمان غذا ودارو               می توانند برای بیماران صعب العلاج مانند بیماران کانسری و...دارو تدارک ببینند .</a:t>
            </a:r>
          </a:p>
        </p:txBody>
      </p:sp>
    </p:spTree>
    <p:extLst>
      <p:ext uri="{BB962C8B-B14F-4D97-AF65-F5344CB8AC3E}">
        <p14:creationId xmlns:p14="http://schemas.microsoft.com/office/powerpoint/2010/main" val="23122592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2667000"/>
          </a:xfrm>
        </p:spPr>
        <p:txBody>
          <a:bodyPr>
            <a:normAutofit fontScale="90000"/>
          </a:bodyPr>
          <a:lstStyle/>
          <a:p>
            <a:r>
              <a:rPr lang="fa-IR" dirty="0" smtClean="0"/>
              <a:t>داروخانه ها همه نسخ دارویی  چه داروهای عادی و چه داروهای خاص را می توانند پذیرش کنند</a:t>
            </a:r>
            <a:br>
              <a:rPr lang="fa-IR" dirty="0" smtClean="0"/>
            </a:br>
            <a:r>
              <a:rPr lang="fa-IR" i="1" dirty="0" smtClean="0">
                <a:cs typeface="B Aseman" pitchFamily="2" charset="-78"/>
              </a:rPr>
              <a:t>اما</a:t>
            </a:r>
            <a:endParaRPr lang="fa-IR" i="1" dirty="0">
              <a:cs typeface="B Aseman" pitchFamily="2" charset="-78"/>
            </a:endParaRPr>
          </a:p>
        </p:txBody>
      </p:sp>
      <p:sp>
        <p:nvSpPr>
          <p:cNvPr id="3" name="Content Placeholder 2"/>
          <p:cNvSpPr>
            <a:spLocks noGrp="1"/>
          </p:cNvSpPr>
          <p:nvPr>
            <p:ph idx="1"/>
          </p:nvPr>
        </p:nvSpPr>
        <p:spPr>
          <a:xfrm>
            <a:off x="533400" y="3352801"/>
            <a:ext cx="8229600" cy="1981200"/>
          </a:xfrm>
        </p:spPr>
        <p:txBody>
          <a:bodyPr/>
          <a:lstStyle/>
          <a:p>
            <a:pPr marL="0" indent="0">
              <a:buNone/>
            </a:pPr>
            <a:r>
              <a:rPr lang="fa-IR" dirty="0" smtClean="0"/>
              <a:t>داروهای  </a:t>
            </a:r>
            <a:r>
              <a:rPr lang="fa-IR" dirty="0" smtClean="0">
                <a:solidFill>
                  <a:srgbClr val="FF0000"/>
                </a:solidFill>
              </a:rPr>
              <a:t>  خاص     </a:t>
            </a:r>
            <a:r>
              <a:rPr lang="fa-IR" dirty="0" smtClean="0"/>
              <a:t>بیماران  خاص   را فقط داروخانه های ویژه می توانند   نسخه پیچی کنند.</a:t>
            </a:r>
            <a:endParaRPr lang="fa-IR" dirty="0"/>
          </a:p>
        </p:txBody>
      </p:sp>
    </p:spTree>
    <p:extLst>
      <p:ext uri="{BB962C8B-B14F-4D97-AF65-F5344CB8AC3E}">
        <p14:creationId xmlns:p14="http://schemas.microsoft.com/office/powerpoint/2010/main" val="218358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shafiei\Desktop\d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421" y="31845"/>
            <a:ext cx="8991600" cy="3746500"/>
          </a:xfrm>
          <a:prstGeom prst="rect">
            <a:avLst/>
          </a:prstGeom>
          <a:noFill/>
          <a:extLst>
            <a:ext uri="{909E8E84-426E-40DD-AFC4-6F175D3DCCD1}">
              <a14:hiddenFill xmlns:a14="http://schemas.microsoft.com/office/drawing/2010/main">
                <a:solidFill>
                  <a:srgbClr val="FFFFFF"/>
                </a:solidFill>
              </a14:hiddenFill>
            </a:ext>
          </a:extLst>
        </p:spPr>
      </p:pic>
      <p:sp>
        <p:nvSpPr>
          <p:cNvPr id="8" name="5-Point Star 7"/>
          <p:cNvSpPr/>
          <p:nvPr/>
        </p:nvSpPr>
        <p:spPr>
          <a:xfrm>
            <a:off x="2867164" y="655092"/>
            <a:ext cx="38099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Title 1"/>
          <p:cNvSpPr txBox="1">
            <a:spLocks/>
          </p:cNvSpPr>
          <p:nvPr/>
        </p:nvSpPr>
        <p:spPr>
          <a:xfrm>
            <a:off x="381000" y="3276600"/>
            <a:ext cx="8229600" cy="3048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endParaRPr lang="fa-IR" dirty="0"/>
          </a:p>
        </p:txBody>
      </p:sp>
      <p:sp>
        <p:nvSpPr>
          <p:cNvPr id="11" name="Title 10"/>
          <p:cNvSpPr>
            <a:spLocks noGrp="1"/>
          </p:cNvSpPr>
          <p:nvPr>
            <p:ph type="title"/>
          </p:nvPr>
        </p:nvSpPr>
        <p:spPr>
          <a:xfrm>
            <a:off x="76200" y="3124199"/>
            <a:ext cx="8915400" cy="3352801"/>
          </a:xfrm>
        </p:spPr>
        <p:txBody>
          <a:bodyPr>
            <a:normAutofit fontScale="90000"/>
          </a:bodyPr>
          <a:lstStyle/>
          <a:p>
            <a:r>
              <a:rPr lang="fa-IR" dirty="0" smtClean="0"/>
              <a:t>بیمارمرتضی برگچی:</a:t>
            </a:r>
            <a:br>
              <a:rPr lang="fa-IR" dirty="0" smtClean="0"/>
            </a:br>
            <a:r>
              <a:rPr lang="fa-IR" dirty="0" smtClean="0"/>
              <a:t>صندوق کارکنان دولت</a:t>
            </a:r>
            <a:br>
              <a:rPr lang="fa-IR" dirty="0" smtClean="0"/>
            </a:br>
            <a:r>
              <a:rPr lang="fa-IR" dirty="0" smtClean="0"/>
              <a:t>بیمار خاص دیالیزی </a:t>
            </a:r>
            <a:br>
              <a:rPr lang="fa-IR" dirty="0" smtClean="0"/>
            </a:br>
            <a:r>
              <a:rPr lang="fa-IR" dirty="0" smtClean="0"/>
              <a:t>نوع دارو</a:t>
            </a:r>
            <a:br>
              <a:rPr lang="fa-IR" dirty="0" smtClean="0"/>
            </a:br>
            <a:r>
              <a:rPr lang="fa-IR" dirty="0" smtClean="0"/>
              <a:t> </a:t>
            </a:r>
            <a:r>
              <a:rPr lang="en-US" dirty="0" smtClean="0"/>
              <a:t>Eprex4000</a:t>
            </a:r>
            <a:r>
              <a:rPr lang="fa-IR" dirty="0" smtClean="0"/>
              <a:t> </a:t>
            </a:r>
            <a:br>
              <a:rPr lang="fa-IR" dirty="0" smtClean="0"/>
            </a:br>
            <a:r>
              <a:rPr lang="fa-IR" dirty="0" smtClean="0"/>
              <a:t>کد دارو</a:t>
            </a:r>
            <a:r>
              <a:rPr lang="en-US" dirty="0" smtClean="0"/>
              <a:t>04486</a:t>
            </a:r>
            <a:endParaRPr lang="fa-IR" dirty="0"/>
          </a:p>
        </p:txBody>
      </p:sp>
      <p:sp>
        <p:nvSpPr>
          <p:cNvPr id="15" name="Title 1"/>
          <p:cNvSpPr txBox="1">
            <a:spLocks/>
          </p:cNvSpPr>
          <p:nvPr/>
        </p:nvSpPr>
        <p:spPr>
          <a:xfrm>
            <a:off x="381000" y="3352800"/>
            <a:ext cx="8229600" cy="3048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endParaRPr lang="fa-IR" dirty="0"/>
          </a:p>
        </p:txBody>
      </p:sp>
      <p:sp>
        <p:nvSpPr>
          <p:cNvPr id="14" name="5-Point Star 13"/>
          <p:cNvSpPr/>
          <p:nvPr/>
        </p:nvSpPr>
        <p:spPr>
          <a:xfrm>
            <a:off x="7772400" y="396694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489286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3535362"/>
          </a:xfrm>
        </p:spPr>
        <p:txBody>
          <a:bodyPr/>
          <a:lstStyle/>
          <a:p>
            <a:endParaRPr lang="fa-IR" dirty="0"/>
          </a:p>
        </p:txBody>
      </p:sp>
      <p:sp>
        <p:nvSpPr>
          <p:cNvPr id="3" name="Content Placeholder 2"/>
          <p:cNvSpPr>
            <a:spLocks noGrp="1"/>
          </p:cNvSpPr>
          <p:nvPr>
            <p:ph idx="1"/>
          </p:nvPr>
        </p:nvSpPr>
        <p:spPr>
          <a:xfrm>
            <a:off x="304799" y="3810000"/>
            <a:ext cx="8552597" cy="3048000"/>
          </a:xfrm>
        </p:spPr>
        <p:txBody>
          <a:bodyPr>
            <a:normAutofit lnSpcReduction="10000"/>
          </a:bodyPr>
          <a:lstStyle/>
          <a:p>
            <a:r>
              <a:rPr lang="fa-IR" dirty="0" smtClean="0"/>
              <a:t>شماره ملی بیمار دیالیزی(مرتضی برگچی را به شماره 2739156944)وارد وسپس کد دارو 4486را وارد کرده درنتیجه  6گزینه انتخابی از کد این دارونمایان می شود که داروخانه ویژه باید گزینه </a:t>
            </a:r>
          </a:p>
          <a:p>
            <a:r>
              <a:rPr lang="fa-IR" dirty="0" smtClean="0"/>
              <a:t>–در صندوق دیالیزی تجویز توسط متخصص و با قیمتی که در داروخانه موجود است را انتخاب کنید</a:t>
            </a:r>
            <a:endParaRPr lang="fa-IR" dirty="0"/>
          </a:p>
        </p:txBody>
      </p:sp>
      <p:pic>
        <p:nvPicPr>
          <p:cNvPr id="1026" name="Picture 2" descr="C:\Users\r.shafiei\Desktop\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67750" cy="346880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Brace 3"/>
          <p:cNvSpPr/>
          <p:nvPr/>
        </p:nvSpPr>
        <p:spPr>
          <a:xfrm>
            <a:off x="8458200" y="539655"/>
            <a:ext cx="1679448" cy="2057400"/>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775026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19600"/>
            <a:ext cx="8077200" cy="1752600"/>
          </a:xfrm>
        </p:spPr>
        <p:txBody>
          <a:bodyPr>
            <a:normAutofit fontScale="90000"/>
          </a:bodyPr>
          <a:lstStyle/>
          <a:p>
            <a:r>
              <a:rPr lang="fa-IR" sz="2400" dirty="0" smtClean="0"/>
              <a:t>مثال :</a:t>
            </a:r>
            <a:br>
              <a:rPr lang="fa-IR" sz="2400" dirty="0" smtClean="0"/>
            </a:br>
            <a:r>
              <a:rPr lang="fa-IR" sz="2400" dirty="0" smtClean="0"/>
              <a:t> گلدسته منافی  </a:t>
            </a:r>
            <a:r>
              <a:rPr lang="fa-IR" sz="2400" dirty="0" smtClean="0">
                <a:solidFill>
                  <a:srgbClr val="FF0000"/>
                </a:solidFill>
              </a:rPr>
              <a:t>صندوق عادی روستایی</a:t>
            </a:r>
            <a:br>
              <a:rPr lang="fa-IR" sz="2400" dirty="0" smtClean="0">
                <a:solidFill>
                  <a:srgbClr val="FF0000"/>
                </a:solidFill>
              </a:rPr>
            </a:br>
            <a:r>
              <a:rPr lang="fa-IR" sz="2400" dirty="0" smtClean="0"/>
              <a:t/>
            </a:r>
            <a:br>
              <a:rPr lang="fa-IR" sz="2400" dirty="0" smtClean="0"/>
            </a:br>
            <a:r>
              <a:rPr lang="fa-IR" sz="2400" dirty="0" smtClean="0"/>
              <a:t>* پزشک انکولوژیست جهت بیمار داروی </a:t>
            </a:r>
            <a:r>
              <a:rPr lang="en-US" sz="2400" dirty="0" smtClean="0"/>
              <a:t/>
            </a:r>
            <a:br>
              <a:rPr lang="en-US" sz="2400" dirty="0" smtClean="0"/>
            </a:br>
            <a:r>
              <a:rPr lang="en-US" sz="2400" dirty="0" err="1" smtClean="0"/>
              <a:t>Eprex</a:t>
            </a:r>
            <a:r>
              <a:rPr lang="fa-IR" sz="2400" dirty="0" smtClean="0"/>
              <a:t> را تجویز نمود</a:t>
            </a:r>
            <a:br>
              <a:rPr lang="fa-IR" sz="2400" dirty="0" smtClean="0"/>
            </a:br>
            <a:endParaRPr lang="fa-IR" sz="2400" dirty="0"/>
          </a:p>
        </p:txBody>
      </p:sp>
      <p:pic>
        <p:nvPicPr>
          <p:cNvPr id="5122" name="Picture 2" descr="C:\Users\r.shafiei\Desktop\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0"/>
            <a:ext cx="822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0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078162"/>
          </a:xfrm>
        </p:spPr>
        <p:txBody>
          <a:bodyPr/>
          <a:lstStyle/>
          <a:p>
            <a:endParaRPr lang="fa-IR" dirty="0"/>
          </a:p>
        </p:txBody>
      </p:sp>
      <p:sp>
        <p:nvSpPr>
          <p:cNvPr id="3" name="Content Placeholder 2"/>
          <p:cNvSpPr>
            <a:spLocks noGrp="1"/>
          </p:cNvSpPr>
          <p:nvPr>
            <p:ph idx="1"/>
          </p:nvPr>
        </p:nvSpPr>
        <p:spPr>
          <a:xfrm>
            <a:off x="228600" y="3733800"/>
            <a:ext cx="8458200" cy="2468563"/>
          </a:xfrm>
        </p:spPr>
        <p:txBody>
          <a:bodyPr>
            <a:normAutofit fontScale="85000" lnSpcReduction="10000"/>
          </a:bodyPr>
          <a:lstStyle/>
          <a:p>
            <a:pPr marL="0" indent="0">
              <a:buNone/>
            </a:pPr>
            <a:r>
              <a:rPr lang="fa-IR" dirty="0" smtClean="0"/>
              <a:t>1</a:t>
            </a:r>
            <a:r>
              <a:rPr lang="fa-IR" sz="2400" dirty="0" smtClean="0"/>
              <a:t>-با وارد کردن کد (01788) دارو وکلیک روی جستجومشخصات زیر برای آن دارومشخص</a:t>
            </a:r>
            <a:r>
              <a:rPr lang="fa-IR" dirty="0" smtClean="0"/>
              <a:t> </a:t>
            </a:r>
            <a:r>
              <a:rPr lang="fa-IR" sz="2400" dirty="0" smtClean="0"/>
              <a:t>میشود</a:t>
            </a:r>
          </a:p>
          <a:p>
            <a:pPr marL="0" indent="0">
              <a:buNone/>
            </a:pPr>
            <a:r>
              <a:rPr lang="fa-IR" sz="2400" dirty="0" smtClean="0"/>
              <a:t>الف-تاریخ تغییرات </a:t>
            </a:r>
          </a:p>
          <a:p>
            <a:pPr marL="0" indent="0">
              <a:buNone/>
            </a:pPr>
            <a:r>
              <a:rPr lang="fa-IR" sz="2400" dirty="0" smtClean="0"/>
              <a:t>  ب- قیمت مورد تعهد سازمان </a:t>
            </a:r>
          </a:p>
          <a:p>
            <a:pPr marL="0" indent="0">
              <a:buNone/>
            </a:pPr>
            <a:r>
              <a:rPr lang="fa-IR" sz="2400" dirty="0" smtClean="0"/>
              <a:t>  ج-شرایط تعهد</a:t>
            </a:r>
          </a:p>
          <a:p>
            <a:pPr marL="0" indent="0">
              <a:buNone/>
            </a:pPr>
            <a:r>
              <a:rPr lang="fa-IR" sz="2400" dirty="0" smtClean="0"/>
              <a:t>  د-پرونده ای یا غیر پرونده ای بودن دارو </a:t>
            </a:r>
          </a:p>
          <a:p>
            <a:pPr marL="0" indent="0">
              <a:buNone/>
            </a:pPr>
            <a:r>
              <a:rPr lang="fa-IR" sz="2400" dirty="0" smtClean="0"/>
              <a:t>ه-آخرین تغییرات  قیمت دارو</a:t>
            </a:r>
          </a:p>
        </p:txBody>
      </p:sp>
      <p:pic>
        <p:nvPicPr>
          <p:cNvPr id="1026" name="Picture 2" descr="C:\Users\r.shafiei\Desktop\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15350" cy="3276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8915400" y="838200"/>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06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229600" cy="3276600"/>
          </a:xfrm>
        </p:spPr>
        <p:txBody>
          <a:bodyPr>
            <a:normAutofit/>
          </a:bodyPr>
          <a:lstStyle/>
          <a:p>
            <a:r>
              <a:rPr lang="fa-IR" sz="2400" dirty="0" smtClean="0"/>
              <a:t>علامت مثلث زرد به این مفهوم است که:</a:t>
            </a:r>
            <a:br>
              <a:rPr lang="fa-IR" sz="2400" dirty="0" smtClean="0"/>
            </a:br>
            <a:r>
              <a:rPr lang="fa-IR" sz="2400" dirty="0" smtClean="0">
                <a:solidFill>
                  <a:srgbClr val="FF0000"/>
                </a:solidFill>
              </a:rPr>
              <a:t>شرط دارو با صندوق بیمار مطابقت ندارد</a:t>
            </a:r>
            <a:br>
              <a:rPr lang="fa-IR" sz="2400" dirty="0" smtClean="0">
                <a:solidFill>
                  <a:srgbClr val="FF0000"/>
                </a:solidFill>
              </a:rPr>
            </a:br>
            <a:r>
              <a:rPr lang="fa-IR" sz="2400" dirty="0" smtClean="0"/>
              <a:t>نکات مورد توجه دراین نسخه که منجر به عدم تائید آن گردیداست:</a:t>
            </a:r>
            <a:br>
              <a:rPr lang="fa-IR" sz="2400" dirty="0" smtClean="0"/>
            </a:br>
            <a:r>
              <a:rPr lang="fa-IR" sz="2400" dirty="0" smtClean="0"/>
              <a:t>*کاربر با انتخاب گزینه -در صندوق دیالیزی ....دارو را ثبت کرده است در حالیکه بیمار </a:t>
            </a:r>
            <a:r>
              <a:rPr lang="fa-IR" sz="2400" dirty="0" smtClean="0">
                <a:solidFill>
                  <a:srgbClr val="FF0000"/>
                </a:solidFill>
              </a:rPr>
              <a:t>خاص نبوده </a:t>
            </a:r>
            <a:r>
              <a:rPr lang="fa-IR" sz="2400" dirty="0" smtClean="0"/>
              <a:t>و دفترچه بیمار هم </a:t>
            </a:r>
            <a:r>
              <a:rPr lang="fa-IR" sz="2400" dirty="0" smtClean="0">
                <a:solidFill>
                  <a:srgbClr val="FF0000"/>
                </a:solidFill>
              </a:rPr>
              <a:t>کد خاص ندارد </a:t>
            </a:r>
            <a:r>
              <a:rPr lang="fa-IR" sz="2400" dirty="0" smtClean="0"/>
              <a:t>پس</a:t>
            </a:r>
            <a:r>
              <a:rPr lang="fa-IR" sz="2000" dirty="0"/>
              <a:t> </a:t>
            </a:r>
            <a:r>
              <a:rPr lang="fa-IR" sz="2000" dirty="0" smtClean="0"/>
              <a:t>بنا به تشخیص پزشک انکولوژی که  نیاز به داروی اپرکس  دارد انتخاب کد04486 وگزینه(</a:t>
            </a:r>
            <a:r>
              <a:rPr lang="fa-IR" sz="2000" dirty="0" smtClean="0">
                <a:solidFill>
                  <a:srgbClr val="FF0000"/>
                </a:solidFill>
              </a:rPr>
              <a:t>درصنوق دیالیزی تجویز توسط متخصص)</a:t>
            </a:r>
            <a:r>
              <a:rPr lang="fa-IR" sz="2000" dirty="0" smtClean="0">
                <a:solidFill>
                  <a:srgbClr val="002060"/>
                </a:solidFill>
              </a:rPr>
              <a:t>اشتباه</a:t>
            </a:r>
            <a:r>
              <a:rPr lang="fa-IR" sz="2000" dirty="0" smtClean="0">
                <a:solidFill>
                  <a:srgbClr val="FF0000"/>
                </a:solidFill>
              </a:rPr>
              <a:t> </a:t>
            </a:r>
            <a:r>
              <a:rPr lang="fa-IR" sz="2000" dirty="0" smtClean="0"/>
              <a:t>است</a:t>
            </a:r>
            <a:endParaRPr lang="fa-IR" sz="2000" dirty="0"/>
          </a:p>
        </p:txBody>
      </p:sp>
      <p:pic>
        <p:nvPicPr>
          <p:cNvPr id="3074" name="Picture 2" descr="C:\Users\r.shafiei\Desktop\PP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2782715"/>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p:nvSpPr>
        <p:spPr>
          <a:xfrm>
            <a:off x="6858000" y="3438667"/>
            <a:ext cx="398457" cy="437865"/>
          </a:xfrm>
          <a:prstGeom prst="triangle">
            <a:avLst>
              <a:gd name="adj" fmla="val 5164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FFC000"/>
              </a:solidFill>
            </a:endParaRPr>
          </a:p>
        </p:txBody>
      </p:sp>
    </p:spTree>
    <p:extLst>
      <p:ext uri="{BB962C8B-B14F-4D97-AF65-F5344CB8AC3E}">
        <p14:creationId xmlns:p14="http://schemas.microsoft.com/office/powerpoint/2010/main" val="2183605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954136"/>
            <a:ext cx="6705600" cy="1751463"/>
          </a:xfrm>
        </p:spPr>
        <p:txBody>
          <a:bodyPr>
            <a:normAutofit/>
          </a:bodyPr>
          <a:lstStyle/>
          <a:p>
            <a:r>
              <a:rPr lang="fa-IR" sz="2800" dirty="0" smtClean="0"/>
              <a:t> بنابراین می بایست کد دارو 04486</a:t>
            </a:r>
            <a:br>
              <a:rPr lang="fa-IR" sz="2800" dirty="0" smtClean="0"/>
            </a:br>
            <a:r>
              <a:rPr lang="fa-IR" sz="2800" dirty="0" smtClean="0"/>
              <a:t>وگزینه -با تجویز متخصص با سهم 90%</a:t>
            </a:r>
            <a:br>
              <a:rPr lang="fa-IR" sz="2800" dirty="0" smtClean="0"/>
            </a:br>
            <a:r>
              <a:rPr lang="fa-IR" sz="2800" dirty="0" smtClean="0"/>
              <a:t>را انتخاب نماید . </a:t>
            </a:r>
            <a:endParaRPr lang="fa-IR" sz="2800" dirty="0"/>
          </a:p>
        </p:txBody>
      </p:sp>
      <p:pic>
        <p:nvPicPr>
          <p:cNvPr id="6146" name="Picture 2" descr="C:\Users\r.shafiei\Desktop\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75093" cy="4953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7924800" y="44196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5634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200400"/>
            <a:ext cx="9147418" cy="3429000"/>
          </a:xfrm>
          <a:ln>
            <a:solidFill>
              <a:schemeClr val="accent1"/>
            </a:solidFill>
          </a:ln>
        </p:spPr>
        <p:txBody>
          <a:bodyPr>
            <a:normAutofit/>
          </a:bodyPr>
          <a:lstStyle/>
          <a:p>
            <a:pPr marL="0" indent="0" algn="ctr">
              <a:buNone/>
            </a:pPr>
            <a:r>
              <a:rPr lang="fa-IR" dirty="0" smtClean="0"/>
              <a:t>پیوند کلیه (105)</a:t>
            </a:r>
          </a:p>
          <a:p>
            <a:r>
              <a:rPr lang="fa-IR" sz="2000" dirty="0" smtClean="0">
                <a:solidFill>
                  <a:srgbClr val="FF0000"/>
                </a:solidFill>
              </a:rPr>
              <a:t>علامت </a:t>
            </a:r>
            <a:r>
              <a:rPr lang="fa-IR" sz="2000" dirty="0" smtClean="0">
                <a:solidFill>
                  <a:srgbClr val="FFC000"/>
                </a:solidFill>
              </a:rPr>
              <a:t>مثلث زرد </a:t>
            </a:r>
            <a:r>
              <a:rPr lang="fa-IR" sz="2000" dirty="0" smtClean="0">
                <a:solidFill>
                  <a:srgbClr val="FF0000"/>
                </a:solidFill>
              </a:rPr>
              <a:t>یعنی دارو پرونده ای میباشد ودر پرونده بیمار ثبت نشده است ویا تاریخ اعتبار پرونده با تاریخ تائید همخوانی ندارد </a:t>
            </a:r>
          </a:p>
          <a:p>
            <a:r>
              <a:rPr lang="fa-IR" sz="2000" dirty="0" smtClean="0"/>
              <a:t>به مفهوم این است که داروی </a:t>
            </a:r>
            <a:r>
              <a:rPr lang="en-US" sz="2000" dirty="0" smtClean="0"/>
              <a:t>cell </a:t>
            </a:r>
            <a:r>
              <a:rPr lang="en-US" sz="2000" dirty="0" err="1" smtClean="0"/>
              <a:t>cepet</a:t>
            </a:r>
            <a:r>
              <a:rPr lang="en-US" sz="2000" dirty="0" smtClean="0"/>
              <a:t>  </a:t>
            </a:r>
            <a:r>
              <a:rPr lang="fa-IR" sz="2000" dirty="0" smtClean="0"/>
              <a:t> (داروی ثبت شده بالا )</a:t>
            </a:r>
          </a:p>
          <a:p>
            <a:r>
              <a:rPr lang="fa-IR" sz="2000" dirty="0" smtClean="0"/>
              <a:t>با کد </a:t>
            </a:r>
            <a:r>
              <a:rPr lang="en-US" sz="2000" dirty="0" smtClean="0"/>
              <a:t>01753</a:t>
            </a:r>
            <a:r>
              <a:rPr lang="fa-IR" sz="2000" dirty="0" smtClean="0"/>
              <a:t>در صندوق بیماران پیوند راانتخاب نشده است و چون داروی فوق جهت  بیماران عادی ( غیر خاص )مانند سندروم نفروتیک –گلومرونفریت ،لوپوس و.... هم توسط پزشک متخصص تجویز می شود لذا هنگام تشکیل پرونده  می بایست در </a:t>
            </a:r>
            <a:r>
              <a:rPr lang="fa-IR" sz="2000" dirty="0" smtClean="0">
                <a:solidFill>
                  <a:srgbClr val="FF0000"/>
                </a:solidFill>
              </a:rPr>
              <a:t>انتخاب گزینه بیمار پیوند کلیه ویا غیرآن  دقت کرد</a:t>
            </a:r>
            <a:r>
              <a:rPr lang="fa-IR" sz="2000" dirty="0" smtClean="0"/>
              <a:t>. </a:t>
            </a:r>
            <a:endParaRPr lang="fa-IR" sz="2000" i="1" u="sng" dirty="0">
              <a:solidFill>
                <a:srgbClr val="FFC000"/>
              </a:solidFill>
              <a:latin typeface="Aparajita" pitchFamily="34" charset="0"/>
            </a:endParaRPr>
          </a:p>
        </p:txBody>
      </p:sp>
      <p:pic>
        <p:nvPicPr>
          <p:cNvPr id="4099" name="Picture 3" descr="C:\Users\r.shafiei\Desktop\pp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96" y="0"/>
            <a:ext cx="8574703"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3048000" y="533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8994648" y="3809999"/>
            <a:ext cx="298704" cy="272863"/>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 name="Rectangle 8"/>
              <p:cNvSpPr/>
              <p:nvPr/>
            </p:nvSpPr>
            <p:spPr>
              <a:xfrm>
                <a:off x="10422193" y="4442897"/>
                <a:ext cx="22124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a:fld id="{81521294-6F95-4543-8CCB-B51AE48BBB8D}" type="mathplaceholder">
                        <a:rPr lang="fa-IR" i="1">
                          <a:solidFill>
                            <a:prstClr val="black"/>
                          </a:solidFill>
                          <a:latin typeface="Cambria Math"/>
                        </a:rPr>
                        <a:t>Type equation here.</a:t>
                      </a:fld>
                    </m:oMath>
                  </m:oMathPara>
                </a14:m>
                <a:endParaRPr lang="fa-IR" dirty="0"/>
              </a:p>
            </p:txBody>
          </p:sp>
        </mc:Choice>
        <mc:Fallback xmlns="">
          <p:sp>
            <p:nvSpPr>
              <p:cNvPr id="9" name="Rectangle 8"/>
              <p:cNvSpPr>
                <a:spLocks noRot="1" noChangeAspect="1" noMove="1" noResize="1" noEditPoints="1" noAdjustHandles="1" noChangeArrowheads="1" noChangeShapeType="1" noTextEdit="1"/>
              </p:cNvSpPr>
              <p:nvPr/>
            </p:nvSpPr>
            <p:spPr>
              <a:xfrm>
                <a:off x="10422193" y="4442897"/>
                <a:ext cx="2212464" cy="369332"/>
              </a:xfrm>
              <a:prstGeom prst="rect">
                <a:avLst/>
              </a:prstGeom>
              <a:blipFill rotWithShape="1">
                <a:blip r:embed="rId3"/>
                <a:stretch>
                  <a:fillRect b="-15000"/>
                </a:stretch>
              </a:blipFill>
            </p:spPr>
            <p:txBody>
              <a:bodyPr/>
              <a:lstStyle/>
              <a:p>
                <a:r>
                  <a:rPr lang="fa-IR">
                    <a:noFill/>
                  </a:rPr>
                  <a:t> </a:t>
                </a:r>
              </a:p>
            </p:txBody>
          </p:sp>
        </mc:Fallback>
      </mc:AlternateContent>
    </p:spTree>
    <p:extLst>
      <p:ext uri="{BB962C8B-B14F-4D97-AF65-F5344CB8AC3E}">
        <p14:creationId xmlns:p14="http://schemas.microsoft.com/office/powerpoint/2010/main" val="28657459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400800"/>
            <a:ext cx="5867400" cy="457200"/>
          </a:xfrm>
        </p:spPr>
        <p:txBody>
          <a:bodyPr>
            <a:normAutofit fontScale="90000"/>
          </a:bodyPr>
          <a:lstStyle/>
          <a:p>
            <a:endParaRPr lang="fa-IR" dirty="0"/>
          </a:p>
        </p:txBody>
      </p:sp>
      <p:sp>
        <p:nvSpPr>
          <p:cNvPr id="3" name="Content Placeholder 2"/>
          <p:cNvSpPr>
            <a:spLocks noGrp="1"/>
          </p:cNvSpPr>
          <p:nvPr>
            <p:ph idx="1"/>
          </p:nvPr>
        </p:nvSpPr>
        <p:spPr>
          <a:xfrm>
            <a:off x="1492163" y="4495800"/>
            <a:ext cx="6096000" cy="1828800"/>
          </a:xfrm>
        </p:spPr>
        <p:txBody>
          <a:bodyPr/>
          <a:lstStyle/>
          <a:p>
            <a:r>
              <a:rPr lang="fa-IR" dirty="0" smtClean="0">
                <a:solidFill>
                  <a:srgbClr val="FF0000"/>
                </a:solidFill>
              </a:rPr>
              <a:t>پس با انتخاب کد 01753در صندوق بیمارپیوندکلیه وتجویز توسط متخصص این نسخه قابل تائید میباشد </a:t>
            </a:r>
            <a:endParaRPr lang="fa-IR" dirty="0">
              <a:solidFill>
                <a:srgbClr val="FF0000"/>
              </a:solidFill>
            </a:endParaRPr>
          </a:p>
        </p:txBody>
      </p:sp>
      <p:pic>
        <p:nvPicPr>
          <p:cNvPr id="7170" name="Picture 2" descr="C:\Users\r.shafiei\Desktop\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9" y="0"/>
            <a:ext cx="888470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1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3505200"/>
          </a:xfrm>
        </p:spPr>
        <p:txBody>
          <a:bodyPr/>
          <a:lstStyle/>
          <a:p>
            <a:endParaRPr lang="fa-IR" dirty="0"/>
          </a:p>
        </p:txBody>
      </p:sp>
      <p:sp>
        <p:nvSpPr>
          <p:cNvPr id="3" name="Content Placeholder 2"/>
          <p:cNvSpPr>
            <a:spLocks noGrp="1"/>
          </p:cNvSpPr>
          <p:nvPr>
            <p:ph idx="1"/>
          </p:nvPr>
        </p:nvSpPr>
        <p:spPr>
          <a:xfrm>
            <a:off x="200167" y="3810000"/>
            <a:ext cx="8715233" cy="3016155"/>
          </a:xfrm>
        </p:spPr>
        <p:txBody>
          <a:bodyPr/>
          <a:lstStyle/>
          <a:p>
            <a:pPr marL="0" indent="0">
              <a:buNone/>
            </a:pPr>
            <a:r>
              <a:rPr lang="fa-IR" dirty="0" smtClean="0"/>
              <a:t>2- با وارد کردن نام ژنریک داروی  </a:t>
            </a:r>
            <a:r>
              <a:rPr lang="en-US" dirty="0" smtClean="0"/>
              <a:t> </a:t>
            </a:r>
            <a:r>
              <a:rPr lang="en-US" dirty="0" err="1" smtClean="0"/>
              <a:t>mesalazin</a:t>
            </a:r>
            <a:r>
              <a:rPr lang="fa-IR" dirty="0" smtClean="0"/>
              <a:t>تمام گروههای دارویی آن روی صفحه نمایان می شود.  </a:t>
            </a:r>
          </a:p>
          <a:p>
            <a:pPr marL="0" indent="0">
              <a:buNone/>
            </a:pPr>
            <a:r>
              <a:rPr lang="fa-IR" dirty="0" smtClean="0"/>
              <a:t>با کلیک کردن روی جدول          تغییرات قیمت دارویی مشخص میشود</a:t>
            </a:r>
            <a:endParaRPr lang="fa-IR" dirty="0"/>
          </a:p>
        </p:txBody>
      </p:sp>
      <p:pic>
        <p:nvPicPr>
          <p:cNvPr id="2051" name="Picture 3" descr="C:\Users\r.shafiei\Desktop\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
            <a:ext cx="8797119" cy="36768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8077200" y="1981200"/>
            <a:ext cx="2971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703359" y="51816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722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3541</TotalTime>
  <Words>2182</Words>
  <Application>Microsoft Office PowerPoint</Application>
  <PresentationFormat>On-screen Show (4:3)</PresentationFormat>
  <Paragraphs>162</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Ihio.gov.ir</vt:lpstr>
      <vt:lpstr> 1-نام کاربری:کد استان  - کد جدید موسسه توجه:کد استان استان گیلان(01) میباشد  </vt:lpstr>
      <vt:lpstr>صفحه اصلی سامانه جهت ورود اطلاعات بیمه شده نکات مورد توجه 1- ثبت کد ملی 2-ثبت کد نظام  3تاریخ نسخه همان تاریخ نوشته شده توسط پزشک می باشد.(درصورت  عدم مراجعه  بیمار به داروخانه در همان روز ،میتوان تاریخ ورود نسخه در سیستم را متناسب باروزحداکثر 30روزاز تاریخ نسخه انتخاب کرد.) 4-درخصوص داروهای بیمارستانی با رعایت سایر شروط که نیاز به مهر بیمارستان است را انتخاب کند 5-کددارو یانام دارورا وارد کند الف-تعداد درخواستی (یعنی تعدادی که پزشک دستور داده است ) ب-دستور مصرف (یعنی چند عدد از ان دارو را قرار است دریک روز استفاده کند.   </vt:lpstr>
      <vt:lpstr>PowerPoint Presentation</vt:lpstr>
      <vt:lpstr>به مثال زیر توجه کنید   1-200عدد قرص مزالازین با دستور   4    عدد    در 1روز     2-         10عدد مزالازین انما  با دستور   1  عدد   در روز      </vt:lpstr>
      <vt:lpstr>1-فلش:با کلیک کردن روی آن پنجره ای باز میشود که می توانید بنا به کاربردی که برای شما تعریف شده است از آن استفاده کنید مثال:با کلیک روی داروهای مورد تعهد از این پنجره فایل بعدی  ظاهر میشود   </vt:lpstr>
      <vt:lpstr>سامانه اعلام نرخ خدمات  mdp.ihio.gov.ir قیمت دارو، تجهیزات و....را به روز،  نشان میدهد،همچنین  با ورود کد  یا نام ژنریک دارو د رسامانه موارد زیرقابل رویت می باشد: 1-شرایط وضوابط  تعهد دارو 2-پرونده ای بودن دارو 3-گزارش فایل  اکسل دارویی 4-آخرین تغییرات قیمت دارویی </vt:lpstr>
      <vt:lpstr>PowerPoint Presentation</vt:lpstr>
      <vt:lpstr>PowerPoint Presentation</vt:lpstr>
      <vt:lpstr>PowerPoint Presentation</vt:lpstr>
      <vt:lpstr>این فایل مربوط به (سوپر وایزر)بوده که تغییرات ویا هرگونه پیام گذاری مربوط به داروخانه یا موسسه را میتواند اعمال نماید</vt:lpstr>
      <vt:lpstr>این فضا مخصوص سوپر وایزر ها ی سازمان    د رسامانه بوده که  جهت ورود اطلاعات پزشکان  یا ویرایش وپیام گذاری و... می باشد . </vt:lpstr>
      <vt:lpstr>PowerPoint Presentation</vt:lpstr>
      <vt:lpstr> </vt:lpstr>
      <vt:lpstr>کد نظام پزشکی پیدا نمی شود؟            1-راهنمایی بیمه شده به ادارت بیمه سلامت شهرستان یا اداره کل بیمه سلامت 2-اقدام لازم توسط سوپر وایزر تیم  تائید دارو در واحد اسناد پزشکی نکته: درشهرستانها ،رئیس اداره طی تماس با سوپروایزر اداره کل نسبت به رفع مشکل اقدام می نماید .  نکته:سوپروایزر تیم با توجه به فضای قابل دسترس در پلان شماره 7 با توجه به ضوابط(استعلام از سامانه نظام پزشکی )اقدام به ورود اطلاعات  می کند     </vt:lpstr>
      <vt:lpstr>سقف تعدای مجاز اپراتورهای داروخانه برابر تعدادی است که سیستم  تائید اینترنتی به کاربراجازه میدهد(د رمثال بالا از تعداد تجویزی 400عدد کپسول پانکراتین فقط 270عدد توسط داروخانه از نظر تعدادقابل تائید است) نکات زیر را دقیقا مورد توجه قرار دهید</vt:lpstr>
      <vt:lpstr>توجه   پیام فوق به این معنا ست که: کاربر داروخانه از تعداد تجویزی 300عدد قرص ASAفقط تعداد200عدد را میتواند تائید بگیرد. نکته : اگر بیمه شده رضایت برای تعداد دارویی که داروخانه می تواند تایید کند را داشت لذا کاربر داروخانه علیرغم پیام موجود، میتواند تعداد درخواستی را ثبت کندو   Ok را کلیک وسپس بقیه داروها را ثبت نماید ( پیام توجه حذف می شود . )  </vt:lpstr>
      <vt:lpstr>به مثال زیر توجه کنید</vt:lpstr>
      <vt:lpstr>اقلام دارویی مورد تائید در داروخانه که میتواند بیمار فوق دریافت کند به شرح زیر است:                         1-فوروزماید 10میلی گرم(30عدد از 40عدد درخواستی )   2-نیتروگلیسیرین 2/6 (300عدد کامل)                             3- ASA200عدد از 300عدد درخواستی توسط پزشک</vt:lpstr>
      <vt:lpstr>PowerPoint Presentation</vt:lpstr>
      <vt:lpstr>نسخه متناسب با تعداد درخواستی پزشک توسط سوپروایزر ویرایش گردید.</vt:lpstr>
      <vt:lpstr>توجه کاربر داروخانه پس از ورود اطلاعات دارویی در سیستم  متوجه میشود که تعداد دارو(قلم 4)به بیمار  صفر است   به مثال الف دقت کنید</vt:lpstr>
      <vt:lpstr>ردیف4 ازنسخه تاریخ 1395/10/01 (کپسول هیدروکسی اسید ) که سقف تائیدی آن د رداروخانه 270عدد است . 1-این نسخه از تعداد درخواستی 90عدد دارو، عدد صفررا نشان می دهد </vt:lpstr>
      <vt:lpstr>نکته: استعلام جهت بررسی تاریخ دریافت  داروی فوق  درماههای قبل صورت می گیرد که مشاهده می شود  بیمه شده طبق نسخه مورخ 95/8/25تعداد90عدد داروی مذکوررا دریافت کرده است </vt:lpstr>
      <vt:lpstr>ویرایش تعداد درخواستی داروعلاوه بر اداره کل توسط ادارات شهرستان نیز  امکان پذیر می باشد . </vt:lpstr>
      <vt:lpstr>ثبت اولیه نسخه توسط داروخانه صورت گرفته  که به شرح زیر می باشد :      </vt:lpstr>
      <vt:lpstr>4 قلم دارو طبق دستور پزشک : 1-کپسول اساکول 200عدد  2-سوپوزیتور اساکول 20عدد  3-              کوریتینا 4- پردنیزولون 5میلی 200عدد</vt:lpstr>
      <vt:lpstr>ایرادات کاربر د راین داروخانه </vt:lpstr>
      <vt:lpstr>PowerPoint Presentation</vt:lpstr>
      <vt:lpstr>PowerPoint Presentation</vt:lpstr>
      <vt:lpstr>PowerPoint Presentation</vt:lpstr>
      <vt:lpstr>با کشیدن نوار دسکتاپ استعلام نام داروخانه مربوطه مشاهده می شود (در اینجا داروخانه دکتر مشعوف مهر) لذا </vt:lpstr>
      <vt:lpstr>PowerPoint Presentation</vt:lpstr>
      <vt:lpstr>پس ازثبت کد 4189  Tiotropium متوجه میشود که تعداد صفرعدد از در خواستی 30عدد دستور پزشک ، تایید می شود</vt:lpstr>
      <vt:lpstr>PowerPoint Presentation</vt:lpstr>
      <vt:lpstr>تاریخ دریافت این دارو را در ماههای قبل مشاهده می کند که در  نسخه فوق در تاریخ 95/08/26داروی Tiotropium به تعداد30عدد رادریافت کرده  است  </vt:lpstr>
      <vt:lpstr>PowerPoint Presentation</vt:lpstr>
      <vt:lpstr>تشکیل پرونده</vt:lpstr>
      <vt:lpstr> </vt:lpstr>
      <vt:lpstr>PowerPoint Presentation</vt:lpstr>
      <vt:lpstr>PowerPoint Presentation</vt:lpstr>
      <vt:lpstr>PowerPoint Presentation</vt:lpstr>
      <vt:lpstr>مرحله ی بعد را طبق تصویر فوق کلیک می کنیم.</vt:lpstr>
      <vt:lpstr>مطابق شکل بالا ثبت تاریخ،بیماری،کد نظام پزشکی،شرح کوتاه از مدارک ونوع بیماری،وضعیت مجاز را انتخاب نموده ودگمه ثبت در بالا را کلیک وسپس درقسمت پائین اطلاعات دارویی را وارد می کنیم.</vt:lpstr>
      <vt:lpstr>PowerPoint Presentation</vt:lpstr>
      <vt:lpstr>PowerPoint Presentation</vt:lpstr>
      <vt:lpstr>PowerPoint Presentation</vt:lpstr>
      <vt:lpstr>PowerPoint Presentation</vt:lpstr>
      <vt:lpstr>با باز کردن پرونده بیمار متوجه می شویم که جهت این بیمار قبلا تشکیل پرونده صورت گرفته است که با تیک دارکردن مربع سمت راست ،داروی قبلی نمایان  می گردد . </vt:lpstr>
      <vt:lpstr>PowerPoint Presentation</vt:lpstr>
      <vt:lpstr>PowerPoint Presentation</vt:lpstr>
      <vt:lpstr>1-دگمه ثبت را کلیک کرده که در نتیجه ثبت داروی Docetaxel در پرونده بیمار صورت می گیرد</vt:lpstr>
      <vt:lpstr>توجه   درزمان تشکیل پرونده ممکن است با پیام زیر مواجه  شوید</vt:lpstr>
      <vt:lpstr>در نسخه زیرداروی Dipherlin 11.25 را می بایست 1عدد در 84روز تعریف نمود ولی  کاربرتعداد 1عدد در 25 روز را  ثبت کرده است  </vt:lpstr>
      <vt:lpstr>PowerPoint Presentation</vt:lpstr>
      <vt:lpstr>تیک نمایش بشکل زیر است که تمام اطلاعات قبلی در آن قرار دارد ( داروهای ثبت شده قبلی )</vt:lpstr>
      <vt:lpstr>PowerPoint Presentation</vt:lpstr>
      <vt:lpstr>PowerPoint Presentation</vt:lpstr>
      <vt:lpstr>نکات طلایی</vt:lpstr>
      <vt:lpstr>PowerPoint Presentation</vt:lpstr>
      <vt:lpstr>PowerPoint Presentation</vt:lpstr>
      <vt:lpstr>PowerPoint Presentation</vt:lpstr>
      <vt:lpstr>مثال  داروخانه هلال احمر دربررسی از نسخ ثبت شده متوجه نکته ای در استعلام بیمه شده میشود</vt:lpstr>
      <vt:lpstr>PowerPoint Presentation</vt:lpstr>
      <vt:lpstr>این نسخه گویای این است که دارویی به بیمه شده داده نشده است لذامشمول کسورات     می گردد </vt:lpstr>
      <vt:lpstr>جهت جلوگیری ازمشکل پیش آمده</vt:lpstr>
      <vt:lpstr>حذف ویا ویرایش نسخ تایید شده توسط داروخانه فقط توسط همان داروخانه امکان پذیر می باشد و رویت نسخ ثبت شده توسط سایر داروخانه ها مقدور نمی باشد همچنین کد رهگیری مورد نظر 166 CSHفقط توسط کاربر همان داروخانه قابل حذف و ویرایش میباشد</vt:lpstr>
      <vt:lpstr>PowerPoint Presentation</vt:lpstr>
      <vt:lpstr>هشدار</vt:lpstr>
      <vt:lpstr>چگونه پیام گذاری کنیم؟ ابتداپرونده بیمار را باز می کنیم</vt:lpstr>
      <vt:lpstr>PowerPoint Presentation</vt:lpstr>
      <vt:lpstr>نکات مورد توجه در زمان پیام گذاری</vt:lpstr>
      <vt:lpstr>بیماران خاص</vt:lpstr>
      <vt:lpstr>بیماران خاص وداروخانه های ویژه</vt:lpstr>
      <vt:lpstr>داروخانه های خاص (ویژه)</vt:lpstr>
      <vt:lpstr>داروخانه ها همه نسخ دارویی  چه داروهای عادی و چه داروهای خاص را می توانند پذیرش کنند اما</vt:lpstr>
      <vt:lpstr>بیمارمرتضی برگچی: صندوق کارکنان دولت بیمار خاص دیالیزی  نوع دارو  Eprex4000  کد دارو04486</vt:lpstr>
      <vt:lpstr>PowerPoint Presentation</vt:lpstr>
      <vt:lpstr>مثال :  گلدسته منافی  صندوق عادی روستایی  * پزشک انکولوژیست جهت بیمار داروی  Eprex را تجویز نمود </vt:lpstr>
      <vt:lpstr>علامت مثلث زرد به این مفهوم است که: شرط دارو با صندوق بیمار مطابقت ندارد نکات مورد توجه دراین نسخه که منجر به عدم تائید آن گردیداست: *کاربر با انتخاب گزینه -در صندوق دیالیزی ....دارو را ثبت کرده است در حالیکه بیمار خاص نبوده و دفترچه بیمار هم کد خاص ندارد پس بنا به تشخیص پزشک انکولوژی که  نیاز به داروی اپرکس  دارد انتخاب کد04486 وگزینه(درصنوق دیالیزی تجویز توسط متخصص)اشتباه است</vt:lpstr>
      <vt:lpstr> بنابراین می بایست کد دارو 04486 وگزینه -با تجویز متخصص با سهم 90% را انتخاب نماید .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r.shafiei</dc:creator>
  <cp:lastModifiedBy>k.asri</cp:lastModifiedBy>
  <cp:revision>415</cp:revision>
  <dcterms:created xsi:type="dcterms:W3CDTF">2006-08-16T00:00:00Z</dcterms:created>
  <dcterms:modified xsi:type="dcterms:W3CDTF">2017-04-22T06:18:07Z</dcterms:modified>
</cp:coreProperties>
</file>